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6" r:id="rId3"/>
    <p:sldId id="287" r:id="rId4"/>
    <p:sldId id="288" r:id="rId5"/>
    <p:sldId id="305" r:id="rId6"/>
    <p:sldId id="297" r:id="rId7"/>
    <p:sldId id="289" r:id="rId8"/>
    <p:sldId id="291" r:id="rId9"/>
    <p:sldId id="292" r:id="rId10"/>
    <p:sldId id="298" r:id="rId11"/>
    <p:sldId id="311" r:id="rId12"/>
    <p:sldId id="293" r:id="rId13"/>
    <p:sldId id="294" r:id="rId14"/>
    <p:sldId id="295" r:id="rId15"/>
    <p:sldId id="299" r:id="rId16"/>
    <p:sldId id="300" r:id="rId17"/>
    <p:sldId id="301" r:id="rId18"/>
    <p:sldId id="302" r:id="rId19"/>
    <p:sldId id="306" r:id="rId20"/>
    <p:sldId id="303" r:id="rId21"/>
    <p:sldId id="304" r:id="rId22"/>
    <p:sldId id="310" r:id="rId23"/>
    <p:sldId id="309" r:id="rId24"/>
    <p:sldId id="266" r:id="rId2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46D82B-82EA-4166-A553-636E1614C317}" type="doc">
      <dgm:prSet loTypeId="urn:microsoft.com/office/officeart/2005/8/layout/hProcess9" loCatId="process" qsTypeId="urn:microsoft.com/office/officeart/2005/8/quickstyle/simple1" qsCatId="simple" csTypeId="urn:microsoft.com/office/officeart/2005/8/colors/accent1_3" csCatId="accent1" phldr="1"/>
      <dgm:spPr/>
    </dgm:pt>
    <dgm:pt modelId="{D6D90CDB-E316-4189-A406-8B8DAF3D9ED6}">
      <dgm:prSet phldrT="[Текст]" custT="1"/>
      <dgm:spPr/>
      <dgm:t>
        <a:bodyPr/>
        <a:lstStyle/>
        <a:p>
          <a:r>
            <a:rPr lang="ru-RU" sz="1800" b="1" dirty="0" smtClean="0">
              <a:latin typeface="Constantia" pitchFamily="18" charset="0"/>
            </a:rPr>
            <a:t>Формирование конкурсной комиссии</a:t>
          </a:r>
          <a:endParaRPr lang="ru-RU" sz="1800" b="1" dirty="0">
            <a:latin typeface="Constantia" pitchFamily="18" charset="0"/>
          </a:endParaRPr>
        </a:p>
      </dgm:t>
    </dgm:pt>
    <dgm:pt modelId="{134ECAAA-3B74-4319-BE25-5137A51AD27F}" type="parTrans" cxnId="{7EC3EE12-4DAF-4A89-99F7-88C5B8C6D913}">
      <dgm:prSet/>
      <dgm:spPr/>
      <dgm:t>
        <a:bodyPr/>
        <a:lstStyle/>
        <a:p>
          <a:endParaRPr lang="ru-RU"/>
        </a:p>
      </dgm:t>
    </dgm:pt>
    <dgm:pt modelId="{208D66FA-AA48-44C4-ACA2-3AA736B4951E}" type="sibTrans" cxnId="{7EC3EE12-4DAF-4A89-99F7-88C5B8C6D913}">
      <dgm:prSet/>
      <dgm:spPr/>
      <dgm:t>
        <a:bodyPr/>
        <a:lstStyle/>
        <a:p>
          <a:endParaRPr lang="ru-RU"/>
        </a:p>
      </dgm:t>
    </dgm:pt>
    <dgm:pt modelId="{7680CBF3-451C-4047-9899-02CE5003C9DD}">
      <dgm:prSet phldrT="[Текст]" custT="1"/>
      <dgm:spPr/>
      <dgm:t>
        <a:bodyPr/>
        <a:lstStyle/>
        <a:p>
          <a:r>
            <a:rPr lang="ru-RU" sz="3600" b="1" dirty="0" smtClean="0">
              <a:latin typeface="Constantia" pitchFamily="18" charset="0"/>
            </a:rPr>
            <a:t>1 этап </a:t>
          </a:r>
          <a:endParaRPr lang="ru-RU" sz="3600" b="1" dirty="0">
            <a:latin typeface="Constantia" pitchFamily="18" charset="0"/>
          </a:endParaRPr>
        </a:p>
      </dgm:t>
    </dgm:pt>
    <dgm:pt modelId="{D09F49FA-C10A-44FE-B90B-AFCEF81DE086}" type="parTrans" cxnId="{40BD8CE9-F221-41FF-80CE-A9F0C9FDE15E}">
      <dgm:prSet/>
      <dgm:spPr/>
      <dgm:t>
        <a:bodyPr/>
        <a:lstStyle/>
        <a:p>
          <a:endParaRPr lang="ru-RU"/>
        </a:p>
      </dgm:t>
    </dgm:pt>
    <dgm:pt modelId="{E2466028-FDA7-4262-9082-FAE697C8DBC2}" type="sibTrans" cxnId="{40BD8CE9-F221-41FF-80CE-A9F0C9FDE15E}">
      <dgm:prSet/>
      <dgm:spPr/>
      <dgm:t>
        <a:bodyPr/>
        <a:lstStyle/>
        <a:p>
          <a:endParaRPr lang="ru-RU"/>
        </a:p>
      </dgm:t>
    </dgm:pt>
    <dgm:pt modelId="{1E269AEF-13EC-44AB-BA21-7D276AC16673}">
      <dgm:prSet phldrT="[Текст]" custT="1"/>
      <dgm:spPr/>
      <dgm:t>
        <a:bodyPr/>
        <a:lstStyle/>
        <a:p>
          <a:r>
            <a:rPr lang="ru-RU" sz="3600" b="1" dirty="0" smtClean="0">
              <a:latin typeface="Constantia" pitchFamily="18" charset="0"/>
            </a:rPr>
            <a:t>2 этап </a:t>
          </a:r>
          <a:endParaRPr lang="ru-RU" sz="3600" b="1" dirty="0">
            <a:latin typeface="Constantia" pitchFamily="18" charset="0"/>
          </a:endParaRPr>
        </a:p>
      </dgm:t>
    </dgm:pt>
    <dgm:pt modelId="{84680F24-2166-4E39-84C1-755537E1F285}" type="parTrans" cxnId="{F01E75CF-6270-4200-A95F-CD55D06BA66B}">
      <dgm:prSet/>
      <dgm:spPr/>
      <dgm:t>
        <a:bodyPr/>
        <a:lstStyle/>
        <a:p>
          <a:endParaRPr lang="ru-RU"/>
        </a:p>
      </dgm:t>
    </dgm:pt>
    <dgm:pt modelId="{C5ED10AC-4A1D-475E-80C1-E911C8647C76}" type="sibTrans" cxnId="{F01E75CF-6270-4200-A95F-CD55D06BA66B}">
      <dgm:prSet/>
      <dgm:spPr/>
      <dgm:t>
        <a:bodyPr/>
        <a:lstStyle/>
        <a:p>
          <a:endParaRPr lang="ru-RU"/>
        </a:p>
      </dgm:t>
    </dgm:pt>
    <dgm:pt modelId="{E9FC093E-3993-462B-A785-9EBCD37E9C73}">
      <dgm:prSet phldrT="[Текст]" custT="1"/>
      <dgm:spPr/>
      <dgm:t>
        <a:bodyPr/>
        <a:lstStyle/>
        <a:p>
          <a:r>
            <a:rPr lang="ru-RU" sz="1800" b="1" dirty="0" smtClean="0">
              <a:latin typeface="Constantia" pitchFamily="18" charset="0"/>
            </a:rPr>
            <a:t>Оформление результатов </a:t>
          </a:r>
          <a:endParaRPr lang="ru-RU" sz="1800" b="1" dirty="0">
            <a:latin typeface="Constantia" pitchFamily="18" charset="0"/>
          </a:endParaRPr>
        </a:p>
      </dgm:t>
    </dgm:pt>
    <dgm:pt modelId="{3E7E862C-F159-4B5C-BD75-09AAED76A495}" type="parTrans" cxnId="{0C4D8020-D60A-4D4A-BF15-0A1B56FFA747}">
      <dgm:prSet/>
      <dgm:spPr/>
      <dgm:t>
        <a:bodyPr/>
        <a:lstStyle/>
        <a:p>
          <a:endParaRPr lang="ru-RU"/>
        </a:p>
      </dgm:t>
    </dgm:pt>
    <dgm:pt modelId="{CD6CB075-1EEF-4399-B165-0579822A56FE}" type="sibTrans" cxnId="{0C4D8020-D60A-4D4A-BF15-0A1B56FFA747}">
      <dgm:prSet/>
      <dgm:spPr/>
      <dgm:t>
        <a:bodyPr/>
        <a:lstStyle/>
        <a:p>
          <a:endParaRPr lang="ru-RU"/>
        </a:p>
      </dgm:t>
    </dgm:pt>
    <dgm:pt modelId="{9A858936-D05B-499D-8038-3F1FC5687DE4}" type="pres">
      <dgm:prSet presAssocID="{CD46D82B-82EA-4166-A553-636E1614C317}" presName="CompostProcess" presStyleCnt="0">
        <dgm:presLayoutVars>
          <dgm:dir/>
          <dgm:resizeHandles val="exact"/>
        </dgm:presLayoutVars>
      </dgm:prSet>
      <dgm:spPr/>
    </dgm:pt>
    <dgm:pt modelId="{7043CB59-C3EA-415B-8F09-78B58FCF5EC8}" type="pres">
      <dgm:prSet presAssocID="{CD46D82B-82EA-4166-A553-636E1614C317}" presName="arrow" presStyleLbl="bgShp" presStyleIdx="0" presStyleCnt="1"/>
      <dgm:spPr/>
    </dgm:pt>
    <dgm:pt modelId="{258DD6AE-D38C-4C2F-8460-EBD1727011CD}" type="pres">
      <dgm:prSet presAssocID="{CD46D82B-82EA-4166-A553-636E1614C317}" presName="linearProcess" presStyleCnt="0"/>
      <dgm:spPr/>
    </dgm:pt>
    <dgm:pt modelId="{6BC3620C-FB4F-435D-905A-C9DE3BA8C582}" type="pres">
      <dgm:prSet presAssocID="{D6D90CDB-E316-4189-A406-8B8DAF3D9ED6}" presName="textNode" presStyleLbl="node1" presStyleIdx="0" presStyleCnt="4" custScaleX="1509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D3E371-1D76-4462-8B40-63C826A621F3}" type="pres">
      <dgm:prSet presAssocID="{208D66FA-AA48-44C4-ACA2-3AA736B4951E}" presName="sibTrans" presStyleCnt="0"/>
      <dgm:spPr/>
    </dgm:pt>
    <dgm:pt modelId="{8B408B14-BFE8-46D8-A7E5-671B21606534}" type="pres">
      <dgm:prSet presAssocID="{7680CBF3-451C-4047-9899-02CE5003C9DD}" presName="textNode" presStyleLbl="node1" presStyleIdx="1" presStyleCnt="4" custScaleX="1017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03AF1C-1CC1-4B93-9954-F589BEDB213D}" type="pres">
      <dgm:prSet presAssocID="{E2466028-FDA7-4262-9082-FAE697C8DBC2}" presName="sibTrans" presStyleCnt="0"/>
      <dgm:spPr/>
    </dgm:pt>
    <dgm:pt modelId="{CD38F46F-57A8-4E47-9D72-AF016D87B552}" type="pres">
      <dgm:prSet presAssocID="{1E269AEF-13EC-44AB-BA21-7D276AC16673}" presName="textNode" presStyleLbl="node1" presStyleIdx="2" presStyleCnt="4" custScaleX="1013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8772C0-E032-4E9A-A361-821472689CFA}" type="pres">
      <dgm:prSet presAssocID="{C5ED10AC-4A1D-475E-80C1-E911C8647C76}" presName="sibTrans" presStyleCnt="0"/>
      <dgm:spPr/>
    </dgm:pt>
    <dgm:pt modelId="{201389B9-B290-4D82-9660-616373FF4625}" type="pres">
      <dgm:prSet presAssocID="{E9FC093E-3993-462B-A785-9EBCD37E9C73}" presName="textNode" presStyleLbl="node1" presStyleIdx="3" presStyleCnt="4" custScaleX="1360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1E8DAA-9C1D-4B3D-8CBC-CBEE913D4281}" type="presOf" srcId="{E9FC093E-3993-462B-A785-9EBCD37E9C73}" destId="{201389B9-B290-4D82-9660-616373FF4625}" srcOrd="0" destOrd="0" presId="urn:microsoft.com/office/officeart/2005/8/layout/hProcess9"/>
    <dgm:cxn modelId="{F01E75CF-6270-4200-A95F-CD55D06BA66B}" srcId="{CD46D82B-82EA-4166-A553-636E1614C317}" destId="{1E269AEF-13EC-44AB-BA21-7D276AC16673}" srcOrd="2" destOrd="0" parTransId="{84680F24-2166-4E39-84C1-755537E1F285}" sibTransId="{C5ED10AC-4A1D-475E-80C1-E911C8647C76}"/>
    <dgm:cxn modelId="{D445B4C4-C68E-4622-9BC1-25B21D251EAD}" type="presOf" srcId="{1E269AEF-13EC-44AB-BA21-7D276AC16673}" destId="{CD38F46F-57A8-4E47-9D72-AF016D87B552}" srcOrd="0" destOrd="0" presId="urn:microsoft.com/office/officeart/2005/8/layout/hProcess9"/>
    <dgm:cxn modelId="{B1982A6A-81CB-45AF-8085-B4D311A807F8}" type="presOf" srcId="{CD46D82B-82EA-4166-A553-636E1614C317}" destId="{9A858936-D05B-499D-8038-3F1FC5687DE4}" srcOrd="0" destOrd="0" presId="urn:microsoft.com/office/officeart/2005/8/layout/hProcess9"/>
    <dgm:cxn modelId="{7EC3EE12-4DAF-4A89-99F7-88C5B8C6D913}" srcId="{CD46D82B-82EA-4166-A553-636E1614C317}" destId="{D6D90CDB-E316-4189-A406-8B8DAF3D9ED6}" srcOrd="0" destOrd="0" parTransId="{134ECAAA-3B74-4319-BE25-5137A51AD27F}" sibTransId="{208D66FA-AA48-44C4-ACA2-3AA736B4951E}"/>
    <dgm:cxn modelId="{87697BB4-7B0B-4B43-A22C-092F80B36DBF}" type="presOf" srcId="{D6D90CDB-E316-4189-A406-8B8DAF3D9ED6}" destId="{6BC3620C-FB4F-435D-905A-C9DE3BA8C582}" srcOrd="0" destOrd="0" presId="urn:microsoft.com/office/officeart/2005/8/layout/hProcess9"/>
    <dgm:cxn modelId="{9053A38D-8033-469E-8EA7-2375CECDCBB5}" type="presOf" srcId="{7680CBF3-451C-4047-9899-02CE5003C9DD}" destId="{8B408B14-BFE8-46D8-A7E5-671B21606534}" srcOrd="0" destOrd="0" presId="urn:microsoft.com/office/officeart/2005/8/layout/hProcess9"/>
    <dgm:cxn modelId="{0C4D8020-D60A-4D4A-BF15-0A1B56FFA747}" srcId="{CD46D82B-82EA-4166-A553-636E1614C317}" destId="{E9FC093E-3993-462B-A785-9EBCD37E9C73}" srcOrd="3" destOrd="0" parTransId="{3E7E862C-F159-4B5C-BD75-09AAED76A495}" sibTransId="{CD6CB075-1EEF-4399-B165-0579822A56FE}"/>
    <dgm:cxn modelId="{40BD8CE9-F221-41FF-80CE-A9F0C9FDE15E}" srcId="{CD46D82B-82EA-4166-A553-636E1614C317}" destId="{7680CBF3-451C-4047-9899-02CE5003C9DD}" srcOrd="1" destOrd="0" parTransId="{D09F49FA-C10A-44FE-B90B-AFCEF81DE086}" sibTransId="{E2466028-FDA7-4262-9082-FAE697C8DBC2}"/>
    <dgm:cxn modelId="{34A06C22-CB33-43E7-89BA-694436B22B2D}" type="presParOf" srcId="{9A858936-D05B-499D-8038-3F1FC5687DE4}" destId="{7043CB59-C3EA-415B-8F09-78B58FCF5EC8}" srcOrd="0" destOrd="0" presId="urn:microsoft.com/office/officeart/2005/8/layout/hProcess9"/>
    <dgm:cxn modelId="{569BCF64-7CB7-4C21-BAF1-BA3703215C85}" type="presParOf" srcId="{9A858936-D05B-499D-8038-3F1FC5687DE4}" destId="{258DD6AE-D38C-4C2F-8460-EBD1727011CD}" srcOrd="1" destOrd="0" presId="urn:microsoft.com/office/officeart/2005/8/layout/hProcess9"/>
    <dgm:cxn modelId="{E0BA1733-37AB-4F7D-96E3-7C74202FC5A2}" type="presParOf" srcId="{258DD6AE-D38C-4C2F-8460-EBD1727011CD}" destId="{6BC3620C-FB4F-435D-905A-C9DE3BA8C582}" srcOrd="0" destOrd="0" presId="urn:microsoft.com/office/officeart/2005/8/layout/hProcess9"/>
    <dgm:cxn modelId="{BD0A8475-4685-4665-8571-C1BF774A505F}" type="presParOf" srcId="{258DD6AE-D38C-4C2F-8460-EBD1727011CD}" destId="{2ED3E371-1D76-4462-8B40-63C826A621F3}" srcOrd="1" destOrd="0" presId="urn:microsoft.com/office/officeart/2005/8/layout/hProcess9"/>
    <dgm:cxn modelId="{09ADB391-29B4-4BE7-A07D-1CCA55A85C12}" type="presParOf" srcId="{258DD6AE-D38C-4C2F-8460-EBD1727011CD}" destId="{8B408B14-BFE8-46D8-A7E5-671B21606534}" srcOrd="2" destOrd="0" presId="urn:microsoft.com/office/officeart/2005/8/layout/hProcess9"/>
    <dgm:cxn modelId="{2A948F34-6659-40AE-8597-D7F308BB620D}" type="presParOf" srcId="{258DD6AE-D38C-4C2F-8460-EBD1727011CD}" destId="{C303AF1C-1CC1-4B93-9954-F589BEDB213D}" srcOrd="3" destOrd="0" presId="urn:microsoft.com/office/officeart/2005/8/layout/hProcess9"/>
    <dgm:cxn modelId="{E8E604F7-AA41-4E25-B593-81310F40498D}" type="presParOf" srcId="{258DD6AE-D38C-4C2F-8460-EBD1727011CD}" destId="{CD38F46F-57A8-4E47-9D72-AF016D87B552}" srcOrd="4" destOrd="0" presId="urn:microsoft.com/office/officeart/2005/8/layout/hProcess9"/>
    <dgm:cxn modelId="{231087C8-2347-49C9-91E8-7463254966F2}" type="presParOf" srcId="{258DD6AE-D38C-4C2F-8460-EBD1727011CD}" destId="{5A8772C0-E032-4E9A-A361-821472689CFA}" srcOrd="5" destOrd="0" presId="urn:microsoft.com/office/officeart/2005/8/layout/hProcess9"/>
    <dgm:cxn modelId="{25AA612E-6E6E-47A8-9FCF-A346027E74F3}" type="presParOf" srcId="{258DD6AE-D38C-4C2F-8460-EBD1727011CD}" destId="{201389B9-B290-4D82-9660-616373FF462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A8161C-00A0-4579-9ADF-C77FAB155A38}" type="doc">
      <dgm:prSet loTypeId="urn:microsoft.com/office/officeart/2005/8/layout/v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19B2F5-D418-4795-918E-E43F8FC62EBA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latin typeface="Constantia" pitchFamily="18" charset="0"/>
            </a:rPr>
            <a:t>принятие решения о проведении конкурса</a:t>
          </a:r>
          <a:endParaRPr lang="ru-RU" sz="1600" dirty="0"/>
        </a:p>
      </dgm:t>
    </dgm:pt>
    <dgm:pt modelId="{9FAAF6AD-CFF5-40F1-8428-853BC3F9E31A}" type="parTrans" cxnId="{B34FBCCA-AE51-4646-9758-9D74869F053B}">
      <dgm:prSet/>
      <dgm:spPr/>
      <dgm:t>
        <a:bodyPr/>
        <a:lstStyle/>
        <a:p>
          <a:endParaRPr lang="ru-RU" sz="1600"/>
        </a:p>
      </dgm:t>
    </dgm:pt>
    <dgm:pt modelId="{C3073D2F-F328-41E9-8A48-2D54424BD188}" type="sibTrans" cxnId="{B34FBCCA-AE51-4646-9758-9D74869F053B}">
      <dgm:prSet/>
      <dgm:spPr/>
      <dgm:t>
        <a:bodyPr/>
        <a:lstStyle/>
        <a:p>
          <a:endParaRPr lang="ru-RU" sz="1600"/>
        </a:p>
      </dgm:t>
    </dgm:pt>
    <dgm:pt modelId="{D0D216C8-3191-4616-A21F-0F3351A0911F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Constantia" pitchFamily="18" charset="0"/>
            </a:rPr>
            <a:t>выявление вакансий, требующих заполнения</a:t>
          </a:r>
          <a:endParaRPr lang="ru-RU" sz="1000" dirty="0">
            <a:latin typeface="Constantia" pitchFamily="18" charset="0"/>
          </a:endParaRPr>
        </a:p>
      </dgm:t>
    </dgm:pt>
    <dgm:pt modelId="{FC071AD2-1664-410A-9F8B-895A6C7AC346}" type="parTrans" cxnId="{69E90E1E-AB2D-4AEF-9853-E9EBAFEB0483}">
      <dgm:prSet/>
      <dgm:spPr/>
      <dgm:t>
        <a:bodyPr/>
        <a:lstStyle/>
        <a:p>
          <a:endParaRPr lang="ru-RU" sz="1600"/>
        </a:p>
      </dgm:t>
    </dgm:pt>
    <dgm:pt modelId="{D51E9020-9409-4EDE-BFBE-DAB10C9683E4}" type="sibTrans" cxnId="{69E90E1E-AB2D-4AEF-9853-E9EBAFEB0483}">
      <dgm:prSet/>
      <dgm:spPr/>
      <dgm:t>
        <a:bodyPr/>
        <a:lstStyle/>
        <a:p>
          <a:endParaRPr lang="ru-RU" sz="1600"/>
        </a:p>
      </dgm:t>
    </dgm:pt>
    <dgm:pt modelId="{EF8A6851-6AE9-42A0-9F8B-CBB2F682918E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dirty="0" smtClean="0">
            <a:latin typeface="Constantia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latin typeface="Constantia" pitchFamily="18" charset="0"/>
            </a:rPr>
            <a:t>подготовка объявления</a:t>
          </a:r>
        </a:p>
        <a:p>
          <a:pPr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9ABA8D40-89AF-4480-960D-124A6CC666AE}" type="parTrans" cxnId="{CDBACABD-427A-4AFC-ADAB-F63216B8878F}">
      <dgm:prSet/>
      <dgm:spPr/>
      <dgm:t>
        <a:bodyPr/>
        <a:lstStyle/>
        <a:p>
          <a:endParaRPr lang="ru-RU" sz="1600"/>
        </a:p>
      </dgm:t>
    </dgm:pt>
    <dgm:pt modelId="{62448A04-E8E7-4D45-8631-42AE7BA6845F}" type="sibTrans" cxnId="{CDBACABD-427A-4AFC-ADAB-F63216B8878F}">
      <dgm:prSet/>
      <dgm:spPr/>
      <dgm:t>
        <a:bodyPr/>
        <a:lstStyle/>
        <a:p>
          <a:endParaRPr lang="ru-RU" sz="1600"/>
        </a:p>
      </dgm:t>
    </dgm:pt>
    <dgm:pt modelId="{C69DFF2E-9A59-4BE0-97C2-4080A0CC1715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Constantia" pitchFamily="18" charset="0"/>
            </a:rPr>
            <a:t>подготовка текста объявления о приеме документов для участия в конкурсе</a:t>
          </a:r>
          <a:endParaRPr lang="ru-RU" sz="1000" dirty="0">
            <a:latin typeface="Constantia" pitchFamily="18" charset="0"/>
          </a:endParaRPr>
        </a:p>
      </dgm:t>
    </dgm:pt>
    <dgm:pt modelId="{0B40A088-3571-4268-B7E1-966B24AD7DDC}" type="parTrans" cxnId="{0A3329F7-11CA-4CB1-8BB3-1294F6765F61}">
      <dgm:prSet/>
      <dgm:spPr/>
      <dgm:t>
        <a:bodyPr/>
        <a:lstStyle/>
        <a:p>
          <a:endParaRPr lang="ru-RU" sz="1600"/>
        </a:p>
      </dgm:t>
    </dgm:pt>
    <dgm:pt modelId="{14A93319-5208-4579-828B-8DD89397A318}" type="sibTrans" cxnId="{0A3329F7-11CA-4CB1-8BB3-1294F6765F61}">
      <dgm:prSet/>
      <dgm:spPr/>
      <dgm:t>
        <a:bodyPr/>
        <a:lstStyle/>
        <a:p>
          <a:endParaRPr lang="ru-RU" sz="1600"/>
        </a:p>
      </dgm:t>
    </dgm:pt>
    <dgm:pt modelId="{CC5486F4-5A9D-4DA7-B604-7A156E47F4CF}">
      <dgm:prSet phldrT="[Текст]" custT="1"/>
      <dgm:spPr/>
      <dgm:t>
        <a:bodyPr/>
        <a:lstStyle/>
        <a:p>
          <a:r>
            <a:rPr lang="ru-RU" sz="1400" dirty="0" smtClean="0">
              <a:latin typeface="Constantia" pitchFamily="18" charset="0"/>
            </a:rPr>
            <a:t> размещение объявления о приеме документов для участия в конкурсе</a:t>
          </a:r>
          <a:endParaRPr lang="ru-RU" sz="2000" dirty="0"/>
        </a:p>
      </dgm:t>
    </dgm:pt>
    <dgm:pt modelId="{294DBAB4-EACF-47EC-A515-A8721DD8EF83}" type="parTrans" cxnId="{7DD00DC3-6721-4B96-87B6-7C4D5FA908B5}">
      <dgm:prSet/>
      <dgm:spPr/>
      <dgm:t>
        <a:bodyPr/>
        <a:lstStyle/>
        <a:p>
          <a:endParaRPr lang="ru-RU" sz="1600"/>
        </a:p>
      </dgm:t>
    </dgm:pt>
    <dgm:pt modelId="{CD9D6283-DB01-4B32-A178-7A8725236EA1}" type="sibTrans" cxnId="{7DD00DC3-6721-4B96-87B6-7C4D5FA908B5}">
      <dgm:prSet/>
      <dgm:spPr/>
      <dgm:t>
        <a:bodyPr/>
        <a:lstStyle/>
        <a:p>
          <a:endParaRPr lang="ru-RU" sz="1600"/>
        </a:p>
      </dgm:t>
    </dgm:pt>
    <dgm:pt modelId="{46F39F37-FD90-4992-B85C-BFC9721A0D58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latin typeface="Constantia" pitchFamily="18" charset="0"/>
            </a:rPr>
            <a:t> </a:t>
          </a:r>
          <a:r>
            <a:rPr lang="ru-RU" sz="1400" dirty="0" smtClean="0">
              <a:latin typeface="Constantia" pitchFamily="18" charset="0"/>
            </a:rPr>
            <a:t>размещение объявления на официальных сайтах государственного органа и государственной информационной системы в области государственной службы в информационно-телекоммуникационной сети «Интернет»</a:t>
          </a:r>
          <a:endParaRPr lang="ru-RU" sz="1600" dirty="0"/>
        </a:p>
      </dgm:t>
    </dgm:pt>
    <dgm:pt modelId="{F96B19FB-8604-4B5F-BC0B-5EA91AB4E7C8}" type="parTrans" cxnId="{657BC06A-D691-4B95-98C7-462AD3D0C2C4}">
      <dgm:prSet/>
      <dgm:spPr/>
      <dgm:t>
        <a:bodyPr/>
        <a:lstStyle/>
        <a:p>
          <a:endParaRPr lang="ru-RU" sz="1600"/>
        </a:p>
      </dgm:t>
    </dgm:pt>
    <dgm:pt modelId="{7F1EFBDD-837F-4830-A23A-B4A199372679}" type="sibTrans" cxnId="{657BC06A-D691-4B95-98C7-462AD3D0C2C4}">
      <dgm:prSet/>
      <dgm:spPr/>
      <dgm:t>
        <a:bodyPr/>
        <a:lstStyle/>
        <a:p>
          <a:endParaRPr lang="ru-RU" sz="1600"/>
        </a:p>
      </dgm:t>
    </dgm:pt>
    <dgm:pt modelId="{25B5862C-C4EC-4169-8975-613CF721BC44}">
      <dgm:prSet custT="1"/>
      <dgm:spPr/>
      <dgm:t>
        <a:bodyPr/>
        <a:lstStyle/>
        <a:p>
          <a:pPr algn="just"/>
          <a:r>
            <a:rPr lang="ru-RU" sz="1400" dirty="0" smtClean="0">
              <a:latin typeface="Constantia" pitchFamily="18" charset="0"/>
            </a:rPr>
            <a:t>принятие решения о замещении вакансий по конкурсу, оформленного в виде служебной записки</a:t>
          </a:r>
          <a:endParaRPr lang="ru-RU" sz="1400" dirty="0">
            <a:latin typeface="Constantia" pitchFamily="18" charset="0"/>
          </a:endParaRPr>
        </a:p>
      </dgm:t>
    </dgm:pt>
    <dgm:pt modelId="{24B5E2CF-2296-4E5C-93E5-01A7283E7EA4}" type="parTrans" cxnId="{36083B5A-E4EB-426F-A668-36DA4B2A4FBD}">
      <dgm:prSet/>
      <dgm:spPr/>
      <dgm:t>
        <a:bodyPr/>
        <a:lstStyle/>
        <a:p>
          <a:endParaRPr lang="ru-RU" sz="1600"/>
        </a:p>
      </dgm:t>
    </dgm:pt>
    <dgm:pt modelId="{D31D2657-CBA2-4218-B7FC-C02339471DF4}" type="sibTrans" cxnId="{36083B5A-E4EB-426F-A668-36DA4B2A4FBD}">
      <dgm:prSet/>
      <dgm:spPr/>
      <dgm:t>
        <a:bodyPr/>
        <a:lstStyle/>
        <a:p>
          <a:endParaRPr lang="ru-RU" sz="1600"/>
        </a:p>
      </dgm:t>
    </dgm:pt>
    <dgm:pt modelId="{0F6E3DEA-3D32-4798-B4E8-01E3F24E9114}">
      <dgm:prSet phldrT="[Текст]" custT="1"/>
      <dgm:spPr/>
      <dgm:t>
        <a:bodyPr/>
        <a:lstStyle/>
        <a:p>
          <a:r>
            <a:rPr lang="ru-RU" sz="2300" dirty="0" smtClean="0">
              <a:latin typeface="Constantia" pitchFamily="18" charset="0"/>
            </a:rPr>
            <a:t> </a:t>
          </a:r>
          <a:r>
            <a:rPr lang="ru-RU" sz="1800" dirty="0" smtClean="0">
              <a:latin typeface="Constantia" pitchFamily="18" charset="0"/>
            </a:rPr>
            <a:t>прием документов </a:t>
          </a:r>
          <a:endParaRPr lang="ru-RU" sz="2300" dirty="0"/>
        </a:p>
      </dgm:t>
    </dgm:pt>
    <dgm:pt modelId="{90D5CCFF-1DF0-4515-8164-9AD0102649BD}" type="parTrans" cxnId="{90834BE1-C9B8-4957-8B85-028E1E089C8E}">
      <dgm:prSet/>
      <dgm:spPr/>
      <dgm:t>
        <a:bodyPr/>
        <a:lstStyle/>
        <a:p>
          <a:endParaRPr lang="ru-RU"/>
        </a:p>
      </dgm:t>
    </dgm:pt>
    <dgm:pt modelId="{B680399B-2D85-4D01-9B96-8DF0FDE26BE8}" type="sibTrans" cxnId="{90834BE1-C9B8-4957-8B85-028E1E089C8E}">
      <dgm:prSet/>
      <dgm:spPr/>
      <dgm:t>
        <a:bodyPr/>
        <a:lstStyle/>
        <a:p>
          <a:endParaRPr lang="ru-RU"/>
        </a:p>
      </dgm:t>
    </dgm:pt>
    <dgm:pt modelId="{5771A288-F01C-46D2-AD4A-D72D5F4F37F0}">
      <dgm:prSet custT="1"/>
      <dgm:spPr/>
      <dgm:t>
        <a:bodyPr/>
        <a:lstStyle/>
        <a:p>
          <a:r>
            <a:rPr lang="ru-RU" sz="1600" dirty="0" smtClean="0">
              <a:latin typeface="Constantia" pitchFamily="18" charset="0"/>
            </a:rPr>
            <a:t>прием документов от кандидатов</a:t>
          </a:r>
          <a:endParaRPr lang="ru-RU" sz="1600" dirty="0">
            <a:latin typeface="Constantia" pitchFamily="18" charset="0"/>
          </a:endParaRPr>
        </a:p>
      </dgm:t>
    </dgm:pt>
    <dgm:pt modelId="{35771838-0839-4E37-9449-984DC4090A94}" type="parTrans" cxnId="{8F629147-6D59-4D0A-A6CD-C4B7C66EB2EE}">
      <dgm:prSet/>
      <dgm:spPr/>
      <dgm:t>
        <a:bodyPr/>
        <a:lstStyle/>
        <a:p>
          <a:endParaRPr lang="ru-RU"/>
        </a:p>
      </dgm:t>
    </dgm:pt>
    <dgm:pt modelId="{ECC24DE0-CBD3-450E-B01B-7E409514F3D2}" type="sibTrans" cxnId="{8F629147-6D59-4D0A-A6CD-C4B7C66EB2EE}">
      <dgm:prSet/>
      <dgm:spPr/>
      <dgm:t>
        <a:bodyPr/>
        <a:lstStyle/>
        <a:p>
          <a:endParaRPr lang="ru-RU"/>
        </a:p>
      </dgm:t>
    </dgm:pt>
    <dgm:pt modelId="{E1BE823F-D99F-4656-9464-3024B429DCE2}">
      <dgm:prSet custT="1"/>
      <dgm:spPr/>
      <dgm:t>
        <a:bodyPr/>
        <a:lstStyle/>
        <a:p>
          <a:r>
            <a:rPr lang="ru-RU" sz="1600" dirty="0" smtClean="0">
              <a:latin typeface="Constantia" pitchFamily="18" charset="0"/>
            </a:rPr>
            <a:t>определение методов оценки профессиональных и личностных качеств</a:t>
          </a:r>
          <a:endParaRPr lang="ru-RU" sz="1600" dirty="0">
            <a:latin typeface="Constantia" pitchFamily="18" charset="0"/>
          </a:endParaRPr>
        </a:p>
      </dgm:t>
    </dgm:pt>
    <dgm:pt modelId="{7617E291-5040-4715-8130-7788827B9D72}" type="parTrans" cxnId="{FDC57A08-9671-4640-A005-2FDA7CD4FE84}">
      <dgm:prSet/>
      <dgm:spPr/>
      <dgm:t>
        <a:bodyPr/>
        <a:lstStyle/>
        <a:p>
          <a:endParaRPr lang="ru-RU"/>
        </a:p>
      </dgm:t>
    </dgm:pt>
    <dgm:pt modelId="{EF279B7B-D138-407E-AD0B-263201869763}" type="sibTrans" cxnId="{FDC57A08-9671-4640-A005-2FDA7CD4FE84}">
      <dgm:prSet/>
      <dgm:spPr/>
      <dgm:t>
        <a:bodyPr/>
        <a:lstStyle/>
        <a:p>
          <a:endParaRPr lang="ru-RU"/>
        </a:p>
      </dgm:t>
    </dgm:pt>
    <dgm:pt modelId="{0AF55BC7-B021-4F1A-822D-0AB08E64FD71}">
      <dgm:prSet/>
      <dgm:spPr/>
      <dgm:t>
        <a:bodyPr/>
        <a:lstStyle/>
        <a:p>
          <a:r>
            <a:rPr lang="ru-RU" smtClean="0">
              <a:latin typeface="Constantia" pitchFamily="18" charset="0"/>
            </a:rPr>
            <a:t>определение методов оценки кандидатов, которые будут использоваться при проведении конкурса, и разработка заданий по каждому методу</a:t>
          </a:r>
          <a:endParaRPr lang="ru-RU"/>
        </a:p>
      </dgm:t>
    </dgm:pt>
    <dgm:pt modelId="{BDB5E22C-8D0F-477F-B783-B164E47CEF9E}" type="parTrans" cxnId="{7A338D24-2E82-46FB-BD14-E642B1A77114}">
      <dgm:prSet/>
      <dgm:spPr/>
      <dgm:t>
        <a:bodyPr/>
        <a:lstStyle/>
        <a:p>
          <a:endParaRPr lang="ru-RU"/>
        </a:p>
      </dgm:t>
    </dgm:pt>
    <dgm:pt modelId="{DBE71F7D-5937-40E2-B15E-3C1BAD808838}" type="sibTrans" cxnId="{7A338D24-2E82-46FB-BD14-E642B1A77114}">
      <dgm:prSet/>
      <dgm:spPr/>
      <dgm:t>
        <a:bodyPr/>
        <a:lstStyle/>
        <a:p>
          <a:endParaRPr lang="ru-RU"/>
        </a:p>
      </dgm:t>
    </dgm:pt>
    <dgm:pt modelId="{028A246E-C492-46B9-AF99-411A887DC0D9}" type="pres">
      <dgm:prSet presAssocID="{F7A8161C-00A0-4579-9ADF-C77FAB155A3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4C4F819-B2D9-4985-B1E2-23C564B7D115}" type="pres">
      <dgm:prSet presAssocID="{ED19B2F5-D418-4795-918E-E43F8FC62EBA}" presName="linNode" presStyleCnt="0"/>
      <dgm:spPr/>
    </dgm:pt>
    <dgm:pt modelId="{A42ADD7C-8651-4C8E-98FE-D1A51E7AA59E}" type="pres">
      <dgm:prSet presAssocID="{ED19B2F5-D418-4795-918E-E43F8FC62EBA}" presName="parentShp" presStyleLbl="node1" presStyleIdx="0" presStyleCnt="5" custScaleX="85036" custScaleY="46791" custLinFactNeighborX="-5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53D84-34C7-46E4-B68D-053FE8B37FD9}" type="pres">
      <dgm:prSet presAssocID="{ED19B2F5-D418-4795-918E-E43F8FC62EBA}" presName="childShp" presStyleLbl="bgAccFollowNode1" presStyleIdx="0" presStyleCnt="5" custScaleX="109351" custScaleY="55885" custLinFactNeighborX="4758" custLinFactNeighborY="-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373314-2735-4D24-BDF2-E1E3F8C96B05}" type="pres">
      <dgm:prSet presAssocID="{C3073D2F-F328-41E9-8A48-2D54424BD188}" presName="spacing" presStyleCnt="0"/>
      <dgm:spPr/>
    </dgm:pt>
    <dgm:pt modelId="{B0211AC5-D40B-41B9-B211-4DE1A79E8823}" type="pres">
      <dgm:prSet presAssocID="{EF8A6851-6AE9-42A0-9F8B-CBB2F682918E}" presName="linNode" presStyleCnt="0"/>
      <dgm:spPr/>
    </dgm:pt>
    <dgm:pt modelId="{536AE4B5-E7B2-48CB-9A9B-0EF61CC2CC2C}" type="pres">
      <dgm:prSet presAssocID="{EF8A6851-6AE9-42A0-9F8B-CBB2F682918E}" presName="parentShp" presStyleLbl="node1" presStyleIdx="1" presStyleCnt="5" custScaleX="83186" custScaleY="51007" custLinFactNeighborX="-387" custLinFactNeighborY="-81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A0A83-8208-4FCB-AA7D-4A4424F049FB}" type="pres">
      <dgm:prSet presAssocID="{EF8A6851-6AE9-42A0-9F8B-CBB2F682918E}" presName="childShp" presStyleLbl="bgAccFollowNode1" presStyleIdx="1" presStyleCnt="5" custScaleX="110434" custScaleY="45712" custLinFactNeighborX="3039" custLinFactNeighborY="-107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BBD954-07F4-4FE0-B797-AE7DA3415A7A}" type="pres">
      <dgm:prSet presAssocID="{62448A04-E8E7-4D45-8631-42AE7BA6845F}" presName="spacing" presStyleCnt="0"/>
      <dgm:spPr/>
    </dgm:pt>
    <dgm:pt modelId="{C4064698-50A6-4FFE-B2AD-BDF2BE253E70}" type="pres">
      <dgm:prSet presAssocID="{CC5486F4-5A9D-4DA7-B604-7A156E47F4CF}" presName="linNode" presStyleCnt="0"/>
      <dgm:spPr/>
    </dgm:pt>
    <dgm:pt modelId="{D358C540-FAC6-476B-9A44-5B1C528E02CC}" type="pres">
      <dgm:prSet presAssocID="{CC5486F4-5A9D-4DA7-B604-7A156E47F4CF}" presName="parentShp" presStyleLbl="node1" presStyleIdx="2" presStyleCnt="5" custScaleX="84895" custScaleY="64905" custLinFactNeighborX="-669" custLinFactNeighborY="-215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BE9C6F-D072-41D3-ACD2-A1840AFC4769}" type="pres">
      <dgm:prSet presAssocID="{CC5486F4-5A9D-4DA7-B604-7A156E47F4CF}" presName="childShp" presStyleLbl="bgAccFollowNode1" presStyleIdx="2" presStyleCnt="5" custScaleX="108731" custScaleY="90787" custLinFactNeighborX="907" custLinFactNeighborY="-212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B8518-7057-4604-9B42-1E47B2753A00}" type="pres">
      <dgm:prSet presAssocID="{CD9D6283-DB01-4B32-A178-7A8725236EA1}" presName="spacing" presStyleCnt="0"/>
      <dgm:spPr/>
    </dgm:pt>
    <dgm:pt modelId="{CBB10D05-6FB2-47B8-A62D-578511FE4FB9}" type="pres">
      <dgm:prSet presAssocID="{0F6E3DEA-3D32-4798-B4E8-01E3F24E9114}" presName="linNode" presStyleCnt="0"/>
      <dgm:spPr/>
    </dgm:pt>
    <dgm:pt modelId="{F945ECAF-3FB5-417B-839F-CAD4294A9C17}" type="pres">
      <dgm:prSet presAssocID="{0F6E3DEA-3D32-4798-B4E8-01E3F24E9114}" presName="parentShp" presStyleLbl="node1" presStyleIdx="3" presStyleCnt="5" custScaleX="84895" custScaleY="39045" custLinFactNeighborX="-519" custLinFactNeighborY="-275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6501D7-DEDA-487E-AE19-1541CF31AFD9}" type="pres">
      <dgm:prSet presAssocID="{0F6E3DEA-3D32-4798-B4E8-01E3F24E9114}" presName="childShp" presStyleLbl="bgAccFollowNode1" presStyleIdx="3" presStyleCnt="5" custScaleX="109032" custScaleY="30392" custLinFactNeighborX="1133" custLinFactNeighborY="-31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5E4488-8EB2-449B-841E-F365E4ABCB9F}" type="pres">
      <dgm:prSet presAssocID="{B680399B-2D85-4D01-9B96-8DF0FDE26BE8}" presName="spacing" presStyleCnt="0"/>
      <dgm:spPr/>
    </dgm:pt>
    <dgm:pt modelId="{A86A7E51-7A03-44FD-A2DC-9EC4C07EA4E3}" type="pres">
      <dgm:prSet presAssocID="{E1BE823F-D99F-4656-9464-3024B429DCE2}" presName="linNode" presStyleCnt="0"/>
      <dgm:spPr/>
    </dgm:pt>
    <dgm:pt modelId="{B3588C5E-34FC-4348-A6F3-ADFA6EFF19BE}" type="pres">
      <dgm:prSet presAssocID="{E1BE823F-D99F-4656-9464-3024B429DCE2}" presName="parentShp" presStyleLbl="node1" presStyleIdx="4" presStyleCnt="5" custScaleX="84413" custScaleY="43530" custLinFactNeighborX="-4456" custLinFactNeighborY="-367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37F7A0-EB7F-4B4F-B83B-CBDA08000E71}" type="pres">
      <dgm:prSet presAssocID="{E1BE823F-D99F-4656-9464-3024B429DCE2}" presName="childShp" presStyleLbl="bgAccFollowNode1" presStyleIdx="4" presStyleCnt="5" custScaleX="109706" custScaleY="65648" custLinFactNeighborX="4049" custLinFactNeighborY="-35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4FBCCA-AE51-4646-9758-9D74869F053B}" srcId="{F7A8161C-00A0-4579-9ADF-C77FAB155A38}" destId="{ED19B2F5-D418-4795-918E-E43F8FC62EBA}" srcOrd="0" destOrd="0" parTransId="{9FAAF6AD-CFF5-40F1-8428-853BC3F9E31A}" sibTransId="{C3073D2F-F328-41E9-8A48-2D54424BD188}"/>
    <dgm:cxn modelId="{FC785675-A9C8-45E0-B47A-F00E5A1FBDCF}" type="presOf" srcId="{0AF55BC7-B021-4F1A-822D-0AB08E64FD71}" destId="{5137F7A0-EB7F-4B4F-B83B-CBDA08000E71}" srcOrd="0" destOrd="0" presId="urn:microsoft.com/office/officeart/2005/8/layout/vList6"/>
    <dgm:cxn modelId="{7DD00DC3-6721-4B96-87B6-7C4D5FA908B5}" srcId="{F7A8161C-00A0-4579-9ADF-C77FAB155A38}" destId="{CC5486F4-5A9D-4DA7-B604-7A156E47F4CF}" srcOrd="2" destOrd="0" parTransId="{294DBAB4-EACF-47EC-A515-A8721DD8EF83}" sibTransId="{CD9D6283-DB01-4B32-A178-7A8725236EA1}"/>
    <dgm:cxn modelId="{36083B5A-E4EB-426F-A668-36DA4B2A4FBD}" srcId="{ED19B2F5-D418-4795-918E-E43F8FC62EBA}" destId="{25B5862C-C4EC-4169-8975-613CF721BC44}" srcOrd="1" destOrd="0" parTransId="{24B5E2CF-2296-4E5C-93E5-01A7283E7EA4}" sibTransId="{D31D2657-CBA2-4218-B7FC-C02339471DF4}"/>
    <dgm:cxn modelId="{90834BE1-C9B8-4957-8B85-028E1E089C8E}" srcId="{F7A8161C-00A0-4579-9ADF-C77FAB155A38}" destId="{0F6E3DEA-3D32-4798-B4E8-01E3F24E9114}" srcOrd="3" destOrd="0" parTransId="{90D5CCFF-1DF0-4515-8164-9AD0102649BD}" sibTransId="{B680399B-2D85-4D01-9B96-8DF0FDE26BE8}"/>
    <dgm:cxn modelId="{D7DEDDF8-7EDA-4522-993D-692415605230}" type="presOf" srcId="{5771A288-F01C-46D2-AD4A-D72D5F4F37F0}" destId="{116501D7-DEDA-487E-AE19-1541CF31AFD9}" srcOrd="0" destOrd="0" presId="urn:microsoft.com/office/officeart/2005/8/layout/vList6"/>
    <dgm:cxn modelId="{CDBACABD-427A-4AFC-ADAB-F63216B8878F}" srcId="{F7A8161C-00A0-4579-9ADF-C77FAB155A38}" destId="{EF8A6851-6AE9-42A0-9F8B-CBB2F682918E}" srcOrd="1" destOrd="0" parTransId="{9ABA8D40-89AF-4480-960D-124A6CC666AE}" sibTransId="{62448A04-E8E7-4D45-8631-42AE7BA6845F}"/>
    <dgm:cxn modelId="{69E90E1E-AB2D-4AEF-9853-E9EBAFEB0483}" srcId="{ED19B2F5-D418-4795-918E-E43F8FC62EBA}" destId="{D0D216C8-3191-4616-A21F-0F3351A0911F}" srcOrd="0" destOrd="0" parTransId="{FC071AD2-1664-410A-9F8B-895A6C7AC346}" sibTransId="{D51E9020-9409-4EDE-BFBE-DAB10C9683E4}"/>
    <dgm:cxn modelId="{657BC06A-D691-4B95-98C7-462AD3D0C2C4}" srcId="{CC5486F4-5A9D-4DA7-B604-7A156E47F4CF}" destId="{46F39F37-FD90-4992-B85C-BFC9721A0D58}" srcOrd="0" destOrd="0" parTransId="{F96B19FB-8604-4B5F-BC0B-5EA91AB4E7C8}" sibTransId="{7F1EFBDD-837F-4830-A23A-B4A199372679}"/>
    <dgm:cxn modelId="{A055425C-B0AA-4DB9-A6BF-BEF22E17D8A0}" type="presOf" srcId="{ED19B2F5-D418-4795-918E-E43F8FC62EBA}" destId="{A42ADD7C-8651-4C8E-98FE-D1A51E7AA59E}" srcOrd="0" destOrd="0" presId="urn:microsoft.com/office/officeart/2005/8/layout/vList6"/>
    <dgm:cxn modelId="{163848EE-7311-4A0E-AC6B-74E648BCD098}" type="presOf" srcId="{CC5486F4-5A9D-4DA7-B604-7A156E47F4CF}" destId="{D358C540-FAC6-476B-9A44-5B1C528E02CC}" srcOrd="0" destOrd="0" presId="urn:microsoft.com/office/officeart/2005/8/layout/vList6"/>
    <dgm:cxn modelId="{7A338D24-2E82-46FB-BD14-E642B1A77114}" srcId="{E1BE823F-D99F-4656-9464-3024B429DCE2}" destId="{0AF55BC7-B021-4F1A-822D-0AB08E64FD71}" srcOrd="0" destOrd="0" parTransId="{BDB5E22C-8D0F-477F-B783-B164E47CEF9E}" sibTransId="{DBE71F7D-5937-40E2-B15E-3C1BAD808838}"/>
    <dgm:cxn modelId="{8F629147-6D59-4D0A-A6CD-C4B7C66EB2EE}" srcId="{0F6E3DEA-3D32-4798-B4E8-01E3F24E9114}" destId="{5771A288-F01C-46D2-AD4A-D72D5F4F37F0}" srcOrd="0" destOrd="0" parTransId="{35771838-0839-4E37-9449-984DC4090A94}" sibTransId="{ECC24DE0-CBD3-450E-B01B-7E409514F3D2}"/>
    <dgm:cxn modelId="{90422478-21C7-4404-BA4C-9AE5CFB83503}" type="presOf" srcId="{0F6E3DEA-3D32-4798-B4E8-01E3F24E9114}" destId="{F945ECAF-3FB5-417B-839F-CAD4294A9C17}" srcOrd="0" destOrd="0" presId="urn:microsoft.com/office/officeart/2005/8/layout/vList6"/>
    <dgm:cxn modelId="{8662754F-B211-4603-8686-CAA1052EBA27}" type="presOf" srcId="{25B5862C-C4EC-4169-8975-613CF721BC44}" destId="{BB153D84-34C7-46E4-B68D-053FE8B37FD9}" srcOrd="0" destOrd="1" presId="urn:microsoft.com/office/officeart/2005/8/layout/vList6"/>
    <dgm:cxn modelId="{0A3329F7-11CA-4CB1-8BB3-1294F6765F61}" srcId="{EF8A6851-6AE9-42A0-9F8B-CBB2F682918E}" destId="{C69DFF2E-9A59-4BE0-97C2-4080A0CC1715}" srcOrd="0" destOrd="0" parTransId="{0B40A088-3571-4268-B7E1-966B24AD7DDC}" sibTransId="{14A93319-5208-4579-828B-8DD89397A318}"/>
    <dgm:cxn modelId="{CA3DD269-5BD9-4D86-93B5-68E7C09872C6}" type="presOf" srcId="{D0D216C8-3191-4616-A21F-0F3351A0911F}" destId="{BB153D84-34C7-46E4-B68D-053FE8B37FD9}" srcOrd="0" destOrd="0" presId="urn:microsoft.com/office/officeart/2005/8/layout/vList6"/>
    <dgm:cxn modelId="{FDC57A08-9671-4640-A005-2FDA7CD4FE84}" srcId="{F7A8161C-00A0-4579-9ADF-C77FAB155A38}" destId="{E1BE823F-D99F-4656-9464-3024B429DCE2}" srcOrd="4" destOrd="0" parTransId="{7617E291-5040-4715-8130-7788827B9D72}" sibTransId="{EF279B7B-D138-407E-AD0B-263201869763}"/>
    <dgm:cxn modelId="{3C341F6E-FB16-45A3-841A-88A7CB0D9C9A}" type="presOf" srcId="{EF8A6851-6AE9-42A0-9F8B-CBB2F682918E}" destId="{536AE4B5-E7B2-48CB-9A9B-0EF61CC2CC2C}" srcOrd="0" destOrd="0" presId="urn:microsoft.com/office/officeart/2005/8/layout/vList6"/>
    <dgm:cxn modelId="{771794C9-5ACC-4965-A5BD-B1574B0E0692}" type="presOf" srcId="{46F39F37-FD90-4992-B85C-BFC9721A0D58}" destId="{6EBE9C6F-D072-41D3-ACD2-A1840AFC4769}" srcOrd="0" destOrd="0" presId="urn:microsoft.com/office/officeart/2005/8/layout/vList6"/>
    <dgm:cxn modelId="{301A77A8-C526-4286-BA07-45832640CEC2}" type="presOf" srcId="{C69DFF2E-9A59-4BE0-97C2-4080A0CC1715}" destId="{886A0A83-8208-4FCB-AA7D-4A4424F049FB}" srcOrd="0" destOrd="0" presId="urn:microsoft.com/office/officeart/2005/8/layout/vList6"/>
    <dgm:cxn modelId="{57536D94-81A7-4B2D-BE5C-8DBA403A9A92}" type="presOf" srcId="{F7A8161C-00A0-4579-9ADF-C77FAB155A38}" destId="{028A246E-C492-46B9-AF99-411A887DC0D9}" srcOrd="0" destOrd="0" presId="urn:microsoft.com/office/officeart/2005/8/layout/vList6"/>
    <dgm:cxn modelId="{5F155921-03BE-4A8B-8FE6-6993217DA33B}" type="presOf" srcId="{E1BE823F-D99F-4656-9464-3024B429DCE2}" destId="{B3588C5E-34FC-4348-A6F3-ADFA6EFF19BE}" srcOrd="0" destOrd="0" presId="urn:microsoft.com/office/officeart/2005/8/layout/vList6"/>
    <dgm:cxn modelId="{E1E2635A-5F73-4A3E-BD64-AFDB04E27EE6}" type="presParOf" srcId="{028A246E-C492-46B9-AF99-411A887DC0D9}" destId="{A4C4F819-B2D9-4985-B1E2-23C564B7D115}" srcOrd="0" destOrd="0" presId="urn:microsoft.com/office/officeart/2005/8/layout/vList6"/>
    <dgm:cxn modelId="{70BFA48E-0763-4B4C-B067-B6DB3E62E8B8}" type="presParOf" srcId="{A4C4F819-B2D9-4985-B1E2-23C564B7D115}" destId="{A42ADD7C-8651-4C8E-98FE-D1A51E7AA59E}" srcOrd="0" destOrd="0" presId="urn:microsoft.com/office/officeart/2005/8/layout/vList6"/>
    <dgm:cxn modelId="{11F87819-00BB-4079-8186-21BC05BFD799}" type="presParOf" srcId="{A4C4F819-B2D9-4985-B1E2-23C564B7D115}" destId="{BB153D84-34C7-46E4-B68D-053FE8B37FD9}" srcOrd="1" destOrd="0" presId="urn:microsoft.com/office/officeart/2005/8/layout/vList6"/>
    <dgm:cxn modelId="{4687811A-A08A-4F25-9E22-0208DB781D01}" type="presParOf" srcId="{028A246E-C492-46B9-AF99-411A887DC0D9}" destId="{F6373314-2735-4D24-BDF2-E1E3F8C96B05}" srcOrd="1" destOrd="0" presId="urn:microsoft.com/office/officeart/2005/8/layout/vList6"/>
    <dgm:cxn modelId="{B94161E8-75A5-46BE-8DBD-5210915847F9}" type="presParOf" srcId="{028A246E-C492-46B9-AF99-411A887DC0D9}" destId="{B0211AC5-D40B-41B9-B211-4DE1A79E8823}" srcOrd="2" destOrd="0" presId="urn:microsoft.com/office/officeart/2005/8/layout/vList6"/>
    <dgm:cxn modelId="{9FF532FE-1C7F-468D-B815-F391AC675785}" type="presParOf" srcId="{B0211AC5-D40B-41B9-B211-4DE1A79E8823}" destId="{536AE4B5-E7B2-48CB-9A9B-0EF61CC2CC2C}" srcOrd="0" destOrd="0" presId="urn:microsoft.com/office/officeart/2005/8/layout/vList6"/>
    <dgm:cxn modelId="{24D5FB5C-FB81-426C-BD8E-D2D710E4EA0E}" type="presParOf" srcId="{B0211AC5-D40B-41B9-B211-4DE1A79E8823}" destId="{886A0A83-8208-4FCB-AA7D-4A4424F049FB}" srcOrd="1" destOrd="0" presId="urn:microsoft.com/office/officeart/2005/8/layout/vList6"/>
    <dgm:cxn modelId="{E8596068-8A03-451D-BEB5-EBB023004C7F}" type="presParOf" srcId="{028A246E-C492-46B9-AF99-411A887DC0D9}" destId="{ACBBD954-07F4-4FE0-B797-AE7DA3415A7A}" srcOrd="3" destOrd="0" presId="urn:microsoft.com/office/officeart/2005/8/layout/vList6"/>
    <dgm:cxn modelId="{C405E46E-7817-448A-A0C0-7AF36F14D98A}" type="presParOf" srcId="{028A246E-C492-46B9-AF99-411A887DC0D9}" destId="{C4064698-50A6-4FFE-B2AD-BDF2BE253E70}" srcOrd="4" destOrd="0" presId="urn:microsoft.com/office/officeart/2005/8/layout/vList6"/>
    <dgm:cxn modelId="{2E1977A0-FE97-45D9-9657-AB0FF7F895E0}" type="presParOf" srcId="{C4064698-50A6-4FFE-B2AD-BDF2BE253E70}" destId="{D358C540-FAC6-476B-9A44-5B1C528E02CC}" srcOrd="0" destOrd="0" presId="urn:microsoft.com/office/officeart/2005/8/layout/vList6"/>
    <dgm:cxn modelId="{F76968FE-4916-4269-AF69-72588C65ADB5}" type="presParOf" srcId="{C4064698-50A6-4FFE-B2AD-BDF2BE253E70}" destId="{6EBE9C6F-D072-41D3-ACD2-A1840AFC4769}" srcOrd="1" destOrd="0" presId="urn:microsoft.com/office/officeart/2005/8/layout/vList6"/>
    <dgm:cxn modelId="{8A8C3A1F-9E32-4364-BDD9-0A5EDDA36177}" type="presParOf" srcId="{028A246E-C492-46B9-AF99-411A887DC0D9}" destId="{E75B8518-7057-4604-9B42-1E47B2753A00}" srcOrd="5" destOrd="0" presId="urn:microsoft.com/office/officeart/2005/8/layout/vList6"/>
    <dgm:cxn modelId="{8D26F53D-26D2-49DC-BCA2-F27CDFCCBEA6}" type="presParOf" srcId="{028A246E-C492-46B9-AF99-411A887DC0D9}" destId="{CBB10D05-6FB2-47B8-A62D-578511FE4FB9}" srcOrd="6" destOrd="0" presId="urn:microsoft.com/office/officeart/2005/8/layout/vList6"/>
    <dgm:cxn modelId="{13835466-B118-42F9-B633-ACB97F943979}" type="presParOf" srcId="{CBB10D05-6FB2-47B8-A62D-578511FE4FB9}" destId="{F945ECAF-3FB5-417B-839F-CAD4294A9C17}" srcOrd="0" destOrd="0" presId="urn:microsoft.com/office/officeart/2005/8/layout/vList6"/>
    <dgm:cxn modelId="{4DF3CD4E-7BE7-4A33-B44B-D0C625E4F988}" type="presParOf" srcId="{CBB10D05-6FB2-47B8-A62D-578511FE4FB9}" destId="{116501D7-DEDA-487E-AE19-1541CF31AFD9}" srcOrd="1" destOrd="0" presId="urn:microsoft.com/office/officeart/2005/8/layout/vList6"/>
    <dgm:cxn modelId="{65594D9E-3890-4DA8-AA84-29F25A004127}" type="presParOf" srcId="{028A246E-C492-46B9-AF99-411A887DC0D9}" destId="{775E4488-8EB2-449B-841E-F365E4ABCB9F}" srcOrd="7" destOrd="0" presId="urn:microsoft.com/office/officeart/2005/8/layout/vList6"/>
    <dgm:cxn modelId="{4DE2A912-1F97-4DD6-A4ED-C3DBB5A7EB60}" type="presParOf" srcId="{028A246E-C492-46B9-AF99-411A887DC0D9}" destId="{A86A7E51-7A03-44FD-A2DC-9EC4C07EA4E3}" srcOrd="8" destOrd="0" presId="urn:microsoft.com/office/officeart/2005/8/layout/vList6"/>
    <dgm:cxn modelId="{0FBFE63D-004E-405B-BA4E-A7CF9F99C824}" type="presParOf" srcId="{A86A7E51-7A03-44FD-A2DC-9EC4C07EA4E3}" destId="{B3588C5E-34FC-4348-A6F3-ADFA6EFF19BE}" srcOrd="0" destOrd="0" presId="urn:microsoft.com/office/officeart/2005/8/layout/vList6"/>
    <dgm:cxn modelId="{763F5F2E-CE26-4B98-9259-DCE973E9503E}" type="presParOf" srcId="{A86A7E51-7A03-44FD-A2DC-9EC4C07EA4E3}" destId="{5137F7A0-EB7F-4B4F-B83B-CBDA08000E7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728545-3BEF-4631-B216-D37A79F2630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683DC1-B38A-4C9F-911A-395F2B480285}">
      <dgm:prSet phldrT="[Текст]" custT="1"/>
      <dgm:spPr/>
      <dgm:t>
        <a:bodyPr/>
        <a:lstStyle/>
        <a:p>
          <a:r>
            <a:rPr lang="ru-RU" sz="3200" dirty="0" smtClean="0"/>
            <a:t>1</a:t>
          </a:r>
          <a:endParaRPr lang="ru-RU" sz="3200" dirty="0"/>
        </a:p>
      </dgm:t>
    </dgm:pt>
    <dgm:pt modelId="{16CA6F16-9E21-435D-A952-87B067041A5B}" type="parTrans" cxnId="{4D522779-68C4-4685-A943-D64EFF7B8179}">
      <dgm:prSet/>
      <dgm:spPr/>
      <dgm:t>
        <a:bodyPr/>
        <a:lstStyle/>
        <a:p>
          <a:endParaRPr lang="ru-RU"/>
        </a:p>
      </dgm:t>
    </dgm:pt>
    <dgm:pt modelId="{CBA217F2-6026-478B-84F8-03F668D645A0}" type="sibTrans" cxnId="{4D522779-68C4-4685-A943-D64EFF7B8179}">
      <dgm:prSet/>
      <dgm:spPr/>
      <dgm:t>
        <a:bodyPr/>
        <a:lstStyle/>
        <a:p>
          <a:endParaRPr lang="ru-RU"/>
        </a:p>
      </dgm:t>
    </dgm:pt>
    <dgm:pt modelId="{E947251D-B95F-4884-8456-A3BF34520191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Constantia" pitchFamily="18" charset="0"/>
            </a:rPr>
            <a:t>тестирование кандидатов на знание Конституции Российской Федерации, основ законодательства Российской Федерации о гражданской службе, о противодействии коррупции, основ документооборота и информационно-коммуникационных технологий</a:t>
          </a:r>
          <a:endParaRPr lang="ru-RU" sz="1400" dirty="0">
            <a:latin typeface="Constantia" pitchFamily="18" charset="0"/>
          </a:endParaRPr>
        </a:p>
      </dgm:t>
    </dgm:pt>
    <dgm:pt modelId="{E7F909F4-43A9-4CD9-946D-2523CEFDAB98}" type="parTrans" cxnId="{5FAA41DC-A298-4A1E-B7D1-21B2AF25AFFD}">
      <dgm:prSet/>
      <dgm:spPr/>
      <dgm:t>
        <a:bodyPr/>
        <a:lstStyle/>
        <a:p>
          <a:endParaRPr lang="ru-RU"/>
        </a:p>
      </dgm:t>
    </dgm:pt>
    <dgm:pt modelId="{67EE6C6F-2DA8-4FF7-B4FC-D5BD90D0C3B8}" type="sibTrans" cxnId="{5FAA41DC-A298-4A1E-B7D1-21B2AF25AFFD}">
      <dgm:prSet/>
      <dgm:spPr/>
      <dgm:t>
        <a:bodyPr/>
        <a:lstStyle/>
        <a:p>
          <a:endParaRPr lang="ru-RU"/>
        </a:p>
      </dgm:t>
    </dgm:pt>
    <dgm:pt modelId="{CA643158-90AC-4C19-AF93-843DD3CEF27C}">
      <dgm:prSet phldrT="[Текст]" custT="1"/>
      <dgm:spPr/>
      <dgm:t>
        <a:bodyPr/>
        <a:lstStyle/>
        <a:p>
          <a:r>
            <a:rPr lang="ru-RU" sz="3200" dirty="0" smtClean="0"/>
            <a:t>2</a:t>
          </a:r>
          <a:endParaRPr lang="ru-RU" sz="3200" dirty="0"/>
        </a:p>
      </dgm:t>
    </dgm:pt>
    <dgm:pt modelId="{F3D3F7E1-5FCA-43ED-B59E-235565D13C01}" type="parTrans" cxnId="{E92DC854-F93E-45E9-AEC2-7C4B36CF341E}">
      <dgm:prSet/>
      <dgm:spPr/>
      <dgm:t>
        <a:bodyPr/>
        <a:lstStyle/>
        <a:p>
          <a:endParaRPr lang="ru-RU"/>
        </a:p>
      </dgm:t>
    </dgm:pt>
    <dgm:pt modelId="{7C19F49D-FEBC-4D23-A9F9-A717BA1E918D}" type="sibTrans" cxnId="{E92DC854-F93E-45E9-AEC2-7C4B36CF341E}">
      <dgm:prSet/>
      <dgm:spPr/>
      <dgm:t>
        <a:bodyPr/>
        <a:lstStyle/>
        <a:p>
          <a:endParaRPr lang="ru-RU"/>
        </a:p>
      </dgm:t>
    </dgm:pt>
    <dgm:pt modelId="{93DE1294-0F1C-4112-B46A-20164B9D68E6}">
      <dgm:prSet phldrT="[Текст]" custT="1"/>
      <dgm:spPr/>
      <dgm:t>
        <a:bodyPr/>
        <a:lstStyle/>
        <a:p>
          <a:pPr algn="just"/>
          <a:r>
            <a:rPr lang="ru-RU" sz="1600" dirty="0" smtClean="0">
              <a:latin typeface="Constantia" pitchFamily="18" charset="0"/>
            </a:rPr>
            <a:t>иные оценочные мероприятия кандидатов с использованием отобранных методов оценки (при принятии соответствующего решения конкурсной комиссией)</a:t>
          </a:r>
          <a:endParaRPr lang="ru-RU" sz="1600" dirty="0">
            <a:latin typeface="Constantia" pitchFamily="18" charset="0"/>
          </a:endParaRPr>
        </a:p>
      </dgm:t>
    </dgm:pt>
    <dgm:pt modelId="{9C4C1CB1-5C48-47AB-B29A-FC5A72F28EDC}" type="parTrans" cxnId="{A06D8AD2-F243-49C7-AA2D-735D1F7B0FAB}">
      <dgm:prSet/>
      <dgm:spPr/>
      <dgm:t>
        <a:bodyPr/>
        <a:lstStyle/>
        <a:p>
          <a:endParaRPr lang="ru-RU"/>
        </a:p>
      </dgm:t>
    </dgm:pt>
    <dgm:pt modelId="{9E0D5D55-B41F-499A-91CB-1A760C7A8888}" type="sibTrans" cxnId="{A06D8AD2-F243-49C7-AA2D-735D1F7B0FAB}">
      <dgm:prSet/>
      <dgm:spPr/>
      <dgm:t>
        <a:bodyPr/>
        <a:lstStyle/>
        <a:p>
          <a:endParaRPr lang="ru-RU"/>
        </a:p>
      </dgm:t>
    </dgm:pt>
    <dgm:pt modelId="{1C435E82-20CC-48C1-B75E-88FE6E343943}">
      <dgm:prSet phldrT="[Текст]" custT="1"/>
      <dgm:spPr/>
      <dgm:t>
        <a:bodyPr/>
        <a:lstStyle/>
        <a:p>
          <a:r>
            <a:rPr lang="ru-RU" sz="3200" dirty="0" smtClean="0"/>
            <a:t>3</a:t>
          </a:r>
          <a:endParaRPr lang="ru-RU" sz="3200" dirty="0"/>
        </a:p>
      </dgm:t>
    </dgm:pt>
    <dgm:pt modelId="{31ACF9C0-FE97-49C0-B47A-CD48C3BA9EC1}" type="parTrans" cxnId="{515A24B8-9B9A-4533-B5A4-09ACE9F18D23}">
      <dgm:prSet/>
      <dgm:spPr/>
      <dgm:t>
        <a:bodyPr/>
        <a:lstStyle/>
        <a:p>
          <a:endParaRPr lang="ru-RU"/>
        </a:p>
      </dgm:t>
    </dgm:pt>
    <dgm:pt modelId="{D4A404ED-3A6A-4892-B1A1-304A71238E40}" type="sibTrans" cxnId="{515A24B8-9B9A-4533-B5A4-09ACE9F18D23}">
      <dgm:prSet/>
      <dgm:spPr/>
      <dgm:t>
        <a:bodyPr/>
        <a:lstStyle/>
        <a:p>
          <a:endParaRPr lang="ru-RU"/>
        </a:p>
      </dgm:t>
    </dgm:pt>
    <dgm:pt modelId="{BAE0D415-AE85-410F-9F31-5BC7D4D7FACD}">
      <dgm:prSet phldrT="[Текст]" custT="1"/>
      <dgm:spPr/>
      <dgm:t>
        <a:bodyPr/>
        <a:lstStyle/>
        <a:p>
          <a:r>
            <a:rPr lang="ru-RU" sz="1800" dirty="0" smtClean="0">
              <a:latin typeface="Constantia" pitchFamily="18" charset="0"/>
            </a:rPr>
            <a:t>индивидуальное собеседование с кандидатами</a:t>
          </a:r>
          <a:endParaRPr lang="ru-RU" sz="1800" dirty="0">
            <a:latin typeface="Constantia" pitchFamily="18" charset="0"/>
          </a:endParaRPr>
        </a:p>
      </dgm:t>
    </dgm:pt>
    <dgm:pt modelId="{5D99E9C8-16E6-4C69-9A2B-27D387640C4F}" type="parTrans" cxnId="{562F9032-17D3-4B10-AF97-D0278D080FFC}">
      <dgm:prSet/>
      <dgm:spPr/>
      <dgm:t>
        <a:bodyPr/>
        <a:lstStyle/>
        <a:p>
          <a:endParaRPr lang="ru-RU"/>
        </a:p>
      </dgm:t>
    </dgm:pt>
    <dgm:pt modelId="{56827448-B60E-4A82-8FCF-3374B21BC12C}" type="sibTrans" cxnId="{562F9032-17D3-4B10-AF97-D0278D080FFC}">
      <dgm:prSet/>
      <dgm:spPr/>
      <dgm:t>
        <a:bodyPr/>
        <a:lstStyle/>
        <a:p>
          <a:endParaRPr lang="ru-RU"/>
        </a:p>
      </dgm:t>
    </dgm:pt>
    <dgm:pt modelId="{1EA9D0D3-0080-4628-BE53-4A2FAA0D3703}" type="pres">
      <dgm:prSet presAssocID="{04728545-3BEF-4631-B216-D37A79F2630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F68FBF-3ACE-4459-8FCE-BEA31D6364EA}" type="pres">
      <dgm:prSet presAssocID="{3D683DC1-B38A-4C9F-911A-395F2B480285}" presName="composite" presStyleCnt="0"/>
      <dgm:spPr/>
    </dgm:pt>
    <dgm:pt modelId="{524B2681-8064-4D17-B25E-C5C8CD6AFDFC}" type="pres">
      <dgm:prSet presAssocID="{3D683DC1-B38A-4C9F-911A-395F2B48028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B50952-7DF4-468C-8B88-838675A6C213}" type="pres">
      <dgm:prSet presAssocID="{3D683DC1-B38A-4C9F-911A-395F2B480285}" presName="descendantText" presStyleLbl="alignAcc1" presStyleIdx="0" presStyleCnt="3" custScaleY="1084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E68DD9-EFBA-4E8D-87A6-05D941114351}" type="pres">
      <dgm:prSet presAssocID="{CBA217F2-6026-478B-84F8-03F668D645A0}" presName="sp" presStyleCnt="0"/>
      <dgm:spPr/>
    </dgm:pt>
    <dgm:pt modelId="{85C2CBE5-34D1-410D-8A32-EE23E1E0FE12}" type="pres">
      <dgm:prSet presAssocID="{CA643158-90AC-4C19-AF93-843DD3CEF27C}" presName="composite" presStyleCnt="0"/>
      <dgm:spPr/>
    </dgm:pt>
    <dgm:pt modelId="{29668191-0F24-4D68-80BF-7E92269AC89C}" type="pres">
      <dgm:prSet presAssocID="{CA643158-90AC-4C19-AF93-843DD3CEF27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86C836-7C24-479C-87E3-667991B1C577}" type="pres">
      <dgm:prSet presAssocID="{CA643158-90AC-4C19-AF93-843DD3CEF27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F472E4-2C60-45D4-B2AE-B2A8C9DB99BA}" type="pres">
      <dgm:prSet presAssocID="{7C19F49D-FEBC-4D23-A9F9-A717BA1E918D}" presName="sp" presStyleCnt="0"/>
      <dgm:spPr/>
    </dgm:pt>
    <dgm:pt modelId="{3E42C4E2-3287-42D4-9B23-AD61F6C79942}" type="pres">
      <dgm:prSet presAssocID="{1C435E82-20CC-48C1-B75E-88FE6E343943}" presName="composite" presStyleCnt="0"/>
      <dgm:spPr/>
    </dgm:pt>
    <dgm:pt modelId="{586893FB-7955-4586-89CB-0B81A4B99B5E}" type="pres">
      <dgm:prSet presAssocID="{1C435E82-20CC-48C1-B75E-88FE6E34394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260FE2-7374-4663-95C9-DBD985004B56}" type="pres">
      <dgm:prSet presAssocID="{1C435E82-20CC-48C1-B75E-88FE6E34394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BEA175-BF96-4D22-9EA9-6FE461575822}" type="presOf" srcId="{BAE0D415-AE85-410F-9F31-5BC7D4D7FACD}" destId="{3B260FE2-7374-4663-95C9-DBD985004B56}" srcOrd="0" destOrd="0" presId="urn:microsoft.com/office/officeart/2005/8/layout/chevron2"/>
    <dgm:cxn modelId="{5FAA41DC-A298-4A1E-B7D1-21B2AF25AFFD}" srcId="{3D683DC1-B38A-4C9F-911A-395F2B480285}" destId="{E947251D-B95F-4884-8456-A3BF34520191}" srcOrd="0" destOrd="0" parTransId="{E7F909F4-43A9-4CD9-946D-2523CEFDAB98}" sibTransId="{67EE6C6F-2DA8-4FF7-B4FC-D5BD90D0C3B8}"/>
    <dgm:cxn modelId="{4D522779-68C4-4685-A943-D64EFF7B8179}" srcId="{04728545-3BEF-4631-B216-D37A79F2630D}" destId="{3D683DC1-B38A-4C9F-911A-395F2B480285}" srcOrd="0" destOrd="0" parTransId="{16CA6F16-9E21-435D-A952-87B067041A5B}" sibTransId="{CBA217F2-6026-478B-84F8-03F668D645A0}"/>
    <dgm:cxn modelId="{3035EEBC-12C2-4DD4-8B9D-04932C2A2F2C}" type="presOf" srcId="{1C435E82-20CC-48C1-B75E-88FE6E343943}" destId="{586893FB-7955-4586-89CB-0B81A4B99B5E}" srcOrd="0" destOrd="0" presId="urn:microsoft.com/office/officeart/2005/8/layout/chevron2"/>
    <dgm:cxn modelId="{E92DC854-F93E-45E9-AEC2-7C4B36CF341E}" srcId="{04728545-3BEF-4631-B216-D37A79F2630D}" destId="{CA643158-90AC-4C19-AF93-843DD3CEF27C}" srcOrd="1" destOrd="0" parTransId="{F3D3F7E1-5FCA-43ED-B59E-235565D13C01}" sibTransId="{7C19F49D-FEBC-4D23-A9F9-A717BA1E918D}"/>
    <dgm:cxn modelId="{46538704-6CAA-4C81-8DAC-A9CD9005FF7F}" type="presOf" srcId="{93DE1294-0F1C-4112-B46A-20164B9D68E6}" destId="{BF86C836-7C24-479C-87E3-667991B1C577}" srcOrd="0" destOrd="0" presId="urn:microsoft.com/office/officeart/2005/8/layout/chevron2"/>
    <dgm:cxn modelId="{9DA66480-624F-4AE8-BAA2-B7C389766D90}" type="presOf" srcId="{3D683DC1-B38A-4C9F-911A-395F2B480285}" destId="{524B2681-8064-4D17-B25E-C5C8CD6AFDFC}" srcOrd="0" destOrd="0" presId="urn:microsoft.com/office/officeart/2005/8/layout/chevron2"/>
    <dgm:cxn modelId="{584DAE86-5C5D-47ED-BD83-0DBEFE3A7E64}" type="presOf" srcId="{CA643158-90AC-4C19-AF93-843DD3CEF27C}" destId="{29668191-0F24-4D68-80BF-7E92269AC89C}" srcOrd="0" destOrd="0" presId="urn:microsoft.com/office/officeart/2005/8/layout/chevron2"/>
    <dgm:cxn modelId="{562F9032-17D3-4B10-AF97-D0278D080FFC}" srcId="{1C435E82-20CC-48C1-B75E-88FE6E343943}" destId="{BAE0D415-AE85-410F-9F31-5BC7D4D7FACD}" srcOrd="0" destOrd="0" parTransId="{5D99E9C8-16E6-4C69-9A2B-27D387640C4F}" sibTransId="{56827448-B60E-4A82-8FCF-3374B21BC12C}"/>
    <dgm:cxn modelId="{A06D8AD2-F243-49C7-AA2D-735D1F7B0FAB}" srcId="{CA643158-90AC-4C19-AF93-843DD3CEF27C}" destId="{93DE1294-0F1C-4112-B46A-20164B9D68E6}" srcOrd="0" destOrd="0" parTransId="{9C4C1CB1-5C48-47AB-B29A-FC5A72F28EDC}" sibTransId="{9E0D5D55-B41F-499A-91CB-1A760C7A8888}"/>
    <dgm:cxn modelId="{515A24B8-9B9A-4533-B5A4-09ACE9F18D23}" srcId="{04728545-3BEF-4631-B216-D37A79F2630D}" destId="{1C435E82-20CC-48C1-B75E-88FE6E343943}" srcOrd="2" destOrd="0" parTransId="{31ACF9C0-FE97-49C0-B47A-CD48C3BA9EC1}" sibTransId="{D4A404ED-3A6A-4892-B1A1-304A71238E40}"/>
    <dgm:cxn modelId="{7B3B21A5-BD87-4270-8900-5BBA94510BB0}" type="presOf" srcId="{04728545-3BEF-4631-B216-D37A79F2630D}" destId="{1EA9D0D3-0080-4628-BE53-4A2FAA0D3703}" srcOrd="0" destOrd="0" presId="urn:microsoft.com/office/officeart/2005/8/layout/chevron2"/>
    <dgm:cxn modelId="{8138A9C7-B1DF-49FA-A0D4-723954886ADC}" type="presOf" srcId="{E947251D-B95F-4884-8456-A3BF34520191}" destId="{67B50952-7DF4-468C-8B88-838675A6C213}" srcOrd="0" destOrd="0" presId="urn:microsoft.com/office/officeart/2005/8/layout/chevron2"/>
    <dgm:cxn modelId="{B8373F7E-B365-4071-9ACD-3816E34FD912}" type="presParOf" srcId="{1EA9D0D3-0080-4628-BE53-4A2FAA0D3703}" destId="{69F68FBF-3ACE-4459-8FCE-BEA31D6364EA}" srcOrd="0" destOrd="0" presId="urn:microsoft.com/office/officeart/2005/8/layout/chevron2"/>
    <dgm:cxn modelId="{69B4CF95-2035-4470-91E3-B39CDBE3A087}" type="presParOf" srcId="{69F68FBF-3ACE-4459-8FCE-BEA31D6364EA}" destId="{524B2681-8064-4D17-B25E-C5C8CD6AFDFC}" srcOrd="0" destOrd="0" presId="urn:microsoft.com/office/officeart/2005/8/layout/chevron2"/>
    <dgm:cxn modelId="{673538C1-103E-420A-A9BE-6E96F5F294CE}" type="presParOf" srcId="{69F68FBF-3ACE-4459-8FCE-BEA31D6364EA}" destId="{67B50952-7DF4-468C-8B88-838675A6C213}" srcOrd="1" destOrd="0" presId="urn:microsoft.com/office/officeart/2005/8/layout/chevron2"/>
    <dgm:cxn modelId="{06FE2044-CC27-4518-8B62-E4E3CC2CFC09}" type="presParOf" srcId="{1EA9D0D3-0080-4628-BE53-4A2FAA0D3703}" destId="{2FE68DD9-EFBA-4E8D-87A6-05D941114351}" srcOrd="1" destOrd="0" presId="urn:microsoft.com/office/officeart/2005/8/layout/chevron2"/>
    <dgm:cxn modelId="{10DBED52-A893-497E-A0D9-1111F925877F}" type="presParOf" srcId="{1EA9D0D3-0080-4628-BE53-4A2FAA0D3703}" destId="{85C2CBE5-34D1-410D-8A32-EE23E1E0FE12}" srcOrd="2" destOrd="0" presId="urn:microsoft.com/office/officeart/2005/8/layout/chevron2"/>
    <dgm:cxn modelId="{0100783B-FA1C-4164-B5A2-3D78971CB6EC}" type="presParOf" srcId="{85C2CBE5-34D1-410D-8A32-EE23E1E0FE12}" destId="{29668191-0F24-4D68-80BF-7E92269AC89C}" srcOrd="0" destOrd="0" presId="urn:microsoft.com/office/officeart/2005/8/layout/chevron2"/>
    <dgm:cxn modelId="{C583C270-E0FF-4A97-895F-C3E32C82811E}" type="presParOf" srcId="{85C2CBE5-34D1-410D-8A32-EE23E1E0FE12}" destId="{BF86C836-7C24-479C-87E3-667991B1C577}" srcOrd="1" destOrd="0" presId="urn:microsoft.com/office/officeart/2005/8/layout/chevron2"/>
    <dgm:cxn modelId="{7DBED36D-787B-4296-B39B-159CF70FB9F1}" type="presParOf" srcId="{1EA9D0D3-0080-4628-BE53-4A2FAA0D3703}" destId="{15F472E4-2C60-45D4-B2AE-B2A8C9DB99BA}" srcOrd="3" destOrd="0" presId="urn:microsoft.com/office/officeart/2005/8/layout/chevron2"/>
    <dgm:cxn modelId="{0AE5D68F-64F8-4632-AAAE-4993215F41D9}" type="presParOf" srcId="{1EA9D0D3-0080-4628-BE53-4A2FAA0D3703}" destId="{3E42C4E2-3287-42D4-9B23-AD61F6C79942}" srcOrd="4" destOrd="0" presId="urn:microsoft.com/office/officeart/2005/8/layout/chevron2"/>
    <dgm:cxn modelId="{06CB4FCB-5DE1-45F9-8103-F2DFCC3917D1}" type="presParOf" srcId="{3E42C4E2-3287-42D4-9B23-AD61F6C79942}" destId="{586893FB-7955-4586-89CB-0B81A4B99B5E}" srcOrd="0" destOrd="0" presId="urn:microsoft.com/office/officeart/2005/8/layout/chevron2"/>
    <dgm:cxn modelId="{97DB0B63-8C01-48BC-BAF4-6FA622BAFA01}" type="presParOf" srcId="{3E42C4E2-3287-42D4-9B23-AD61F6C79942}" destId="{3B260FE2-7374-4663-95C9-DBD985004B5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43CB59-C3EA-415B-8F09-78B58FCF5EC8}">
      <dsp:nvSpPr>
        <dsp:cNvPr id="0" name=""/>
        <dsp:cNvSpPr/>
      </dsp:nvSpPr>
      <dsp:spPr>
        <a:xfrm>
          <a:off x="589363" y="0"/>
          <a:ext cx="6679453" cy="396082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C3620C-FB4F-435D-905A-C9DE3BA8C582}">
      <dsp:nvSpPr>
        <dsp:cNvPr id="0" name=""/>
        <dsp:cNvSpPr/>
      </dsp:nvSpPr>
      <dsp:spPr>
        <a:xfrm>
          <a:off x="352" y="1188247"/>
          <a:ext cx="2195698" cy="158433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Constantia" pitchFamily="18" charset="0"/>
            </a:rPr>
            <a:t>Формирование конкурсной комиссии</a:t>
          </a:r>
          <a:endParaRPr lang="ru-RU" sz="1800" b="1" kern="1200" dirty="0">
            <a:latin typeface="Constantia" pitchFamily="18" charset="0"/>
          </a:endParaRPr>
        </a:p>
      </dsp:txBody>
      <dsp:txXfrm>
        <a:off x="77693" y="1265588"/>
        <a:ext cx="2041016" cy="1429648"/>
      </dsp:txXfrm>
    </dsp:sp>
    <dsp:sp modelId="{8B408B14-BFE8-46D8-A7E5-671B21606534}">
      <dsp:nvSpPr>
        <dsp:cNvPr id="0" name=""/>
        <dsp:cNvSpPr/>
      </dsp:nvSpPr>
      <dsp:spPr>
        <a:xfrm>
          <a:off x="2438548" y="1188247"/>
          <a:ext cx="1481050" cy="1584330"/>
        </a:xfrm>
        <a:prstGeom prst="roundRect">
          <a:avLst/>
        </a:prstGeom>
        <a:solidFill>
          <a:schemeClr val="accent1">
            <a:shade val="80000"/>
            <a:hueOff val="97150"/>
            <a:satOff val="-7002"/>
            <a:lumOff val="1002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Constantia" pitchFamily="18" charset="0"/>
            </a:rPr>
            <a:t>1 этап </a:t>
          </a:r>
          <a:endParaRPr lang="ru-RU" sz="3600" b="1" kern="1200" dirty="0">
            <a:latin typeface="Constantia" pitchFamily="18" charset="0"/>
          </a:endParaRPr>
        </a:p>
      </dsp:txBody>
      <dsp:txXfrm>
        <a:off x="2510847" y="1260546"/>
        <a:ext cx="1336452" cy="1439732"/>
      </dsp:txXfrm>
    </dsp:sp>
    <dsp:sp modelId="{CD38F46F-57A8-4E47-9D72-AF016D87B552}">
      <dsp:nvSpPr>
        <dsp:cNvPr id="0" name=""/>
        <dsp:cNvSpPr/>
      </dsp:nvSpPr>
      <dsp:spPr>
        <a:xfrm>
          <a:off x="4162097" y="1188247"/>
          <a:ext cx="1474429" cy="1584330"/>
        </a:xfrm>
        <a:prstGeom prst="roundRect">
          <a:avLst/>
        </a:prstGeom>
        <a:solidFill>
          <a:schemeClr val="accent1">
            <a:shade val="80000"/>
            <a:hueOff val="194301"/>
            <a:satOff val="-14004"/>
            <a:lumOff val="2004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Constantia" pitchFamily="18" charset="0"/>
            </a:rPr>
            <a:t>2 этап </a:t>
          </a:r>
          <a:endParaRPr lang="ru-RU" sz="3600" b="1" kern="1200" dirty="0">
            <a:latin typeface="Constantia" pitchFamily="18" charset="0"/>
          </a:endParaRPr>
        </a:p>
      </dsp:txBody>
      <dsp:txXfrm>
        <a:off x="4234073" y="1260223"/>
        <a:ext cx="1330477" cy="1440378"/>
      </dsp:txXfrm>
    </dsp:sp>
    <dsp:sp modelId="{201389B9-B290-4D82-9660-616373FF4625}">
      <dsp:nvSpPr>
        <dsp:cNvPr id="0" name=""/>
        <dsp:cNvSpPr/>
      </dsp:nvSpPr>
      <dsp:spPr>
        <a:xfrm>
          <a:off x="5879025" y="1188247"/>
          <a:ext cx="1978802" cy="1584330"/>
        </a:xfrm>
        <a:prstGeom prst="roundRect">
          <a:avLst/>
        </a:prstGeom>
        <a:solidFill>
          <a:schemeClr val="accent1">
            <a:shade val="80000"/>
            <a:hueOff val="291451"/>
            <a:satOff val="-21006"/>
            <a:lumOff val="3006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Constantia" pitchFamily="18" charset="0"/>
            </a:rPr>
            <a:t>Оформление результатов </a:t>
          </a:r>
          <a:endParaRPr lang="ru-RU" sz="1800" b="1" kern="1200" dirty="0">
            <a:latin typeface="Constantia" pitchFamily="18" charset="0"/>
          </a:endParaRPr>
        </a:p>
      </dsp:txBody>
      <dsp:txXfrm>
        <a:off x="5956366" y="1265588"/>
        <a:ext cx="1824120" cy="14296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153D84-34C7-46E4-B68D-053FE8B37FD9}">
      <dsp:nvSpPr>
        <dsp:cNvPr id="0" name=""/>
        <dsp:cNvSpPr/>
      </dsp:nvSpPr>
      <dsp:spPr>
        <a:xfrm>
          <a:off x="2830110" y="7"/>
          <a:ext cx="5399489" cy="8976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Constantia" pitchFamily="18" charset="0"/>
            </a:rPr>
            <a:t>выявление вакансий, требующих заполнения</a:t>
          </a:r>
          <a:endParaRPr lang="ru-RU" sz="1000" kern="1200" dirty="0">
            <a:latin typeface="Constantia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Constantia" pitchFamily="18" charset="0"/>
            </a:rPr>
            <a:t>принятие решения о замещении вакансий по конкурсу, оформленного в виде служебной записки</a:t>
          </a:r>
          <a:endParaRPr lang="ru-RU" sz="1400" kern="1200" dirty="0">
            <a:latin typeface="Constantia" pitchFamily="18" charset="0"/>
          </a:endParaRPr>
        </a:p>
      </dsp:txBody>
      <dsp:txXfrm>
        <a:off x="2830110" y="112208"/>
        <a:ext cx="5062886" cy="673205"/>
      </dsp:txXfrm>
    </dsp:sp>
    <dsp:sp modelId="{A42ADD7C-8651-4C8E-98FE-D1A51E7AA59E}">
      <dsp:nvSpPr>
        <dsp:cNvPr id="0" name=""/>
        <dsp:cNvSpPr/>
      </dsp:nvSpPr>
      <dsp:spPr>
        <a:xfrm>
          <a:off x="0" y="73859"/>
          <a:ext cx="2799249" cy="75154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>
              <a:latin typeface="Constantia" pitchFamily="18" charset="0"/>
            </a:rPr>
            <a:t>принятие решения о проведении конкурса</a:t>
          </a:r>
          <a:endParaRPr lang="ru-RU" sz="1600" kern="1200" dirty="0"/>
        </a:p>
      </dsp:txBody>
      <dsp:txXfrm>
        <a:off x="36687" y="110546"/>
        <a:ext cx="2725875" cy="678168"/>
      </dsp:txXfrm>
    </dsp:sp>
    <dsp:sp modelId="{886A0A83-8208-4FCB-AA7D-4A4424F049FB}">
      <dsp:nvSpPr>
        <dsp:cNvPr id="0" name=""/>
        <dsp:cNvSpPr/>
      </dsp:nvSpPr>
      <dsp:spPr>
        <a:xfrm>
          <a:off x="2776634" y="928702"/>
          <a:ext cx="5452965" cy="7342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Constantia" pitchFamily="18" charset="0"/>
            </a:rPr>
            <a:t>подготовка текста объявления о приеме документов для участия в конкурсе</a:t>
          </a:r>
          <a:endParaRPr lang="ru-RU" sz="1000" kern="1200" dirty="0">
            <a:latin typeface="Constantia" pitchFamily="18" charset="0"/>
          </a:endParaRPr>
        </a:p>
      </dsp:txBody>
      <dsp:txXfrm>
        <a:off x="2776634" y="1020478"/>
        <a:ext cx="5177636" cy="550659"/>
      </dsp:txXfrm>
    </dsp:sp>
    <dsp:sp modelId="{536AE4B5-E7B2-48CB-9A9B-0EF61CC2CC2C}">
      <dsp:nvSpPr>
        <dsp:cNvPr id="0" name=""/>
        <dsp:cNvSpPr/>
      </dsp:nvSpPr>
      <dsp:spPr>
        <a:xfrm>
          <a:off x="32" y="928694"/>
          <a:ext cx="2738350" cy="8192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kern="1200" dirty="0" smtClean="0">
            <a:latin typeface="Constantia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>
              <a:latin typeface="Constantia" pitchFamily="18" charset="0"/>
            </a:rPr>
            <a:t>подготовка объявления</a:t>
          </a:r>
        </a:p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40025" y="968687"/>
        <a:ext cx="2658364" cy="739272"/>
      </dsp:txXfrm>
    </dsp:sp>
    <dsp:sp modelId="{6EBE9C6F-D072-41D3-ACD2-A1840AFC4769}">
      <dsp:nvSpPr>
        <dsp:cNvPr id="0" name=""/>
        <dsp:cNvSpPr/>
      </dsp:nvSpPr>
      <dsp:spPr>
        <a:xfrm>
          <a:off x="2857522" y="1697647"/>
          <a:ext cx="5368875" cy="14581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200" kern="1200" dirty="0" smtClean="0">
              <a:latin typeface="Constantia" pitchFamily="18" charset="0"/>
            </a:rPr>
            <a:t> </a:t>
          </a:r>
          <a:r>
            <a:rPr lang="ru-RU" sz="1400" kern="1200" dirty="0" smtClean="0">
              <a:latin typeface="Constantia" pitchFamily="18" charset="0"/>
            </a:rPr>
            <a:t>размещение объявления на официальных сайтах государственного органа и государственной информационной системы в области государственной службы в информационно-телекоммуникационной сети «Интернет»</a:t>
          </a:r>
          <a:endParaRPr lang="ru-RU" sz="1600" kern="1200" dirty="0"/>
        </a:p>
      </dsp:txBody>
      <dsp:txXfrm>
        <a:off x="2857522" y="1879921"/>
        <a:ext cx="4822053" cy="1093644"/>
      </dsp:txXfrm>
    </dsp:sp>
    <dsp:sp modelId="{D358C540-FAC6-476B-9A44-5B1C528E02CC}">
      <dsp:nvSpPr>
        <dsp:cNvPr id="0" name=""/>
        <dsp:cNvSpPr/>
      </dsp:nvSpPr>
      <dsp:spPr>
        <a:xfrm>
          <a:off x="24" y="1901406"/>
          <a:ext cx="2794607" cy="10424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Constantia" pitchFamily="18" charset="0"/>
            </a:rPr>
            <a:t> размещение объявления о приеме документов для участия в конкурсе</a:t>
          </a:r>
          <a:endParaRPr lang="ru-RU" sz="2000" kern="1200" dirty="0"/>
        </a:p>
      </dsp:txBody>
      <dsp:txXfrm>
        <a:off x="50914" y="1952296"/>
        <a:ext cx="2692827" cy="940704"/>
      </dsp:txXfrm>
    </dsp:sp>
    <dsp:sp modelId="{116501D7-DEDA-487E-AE19-1541CF31AFD9}">
      <dsp:nvSpPr>
        <dsp:cNvPr id="0" name=""/>
        <dsp:cNvSpPr/>
      </dsp:nvSpPr>
      <dsp:spPr>
        <a:xfrm>
          <a:off x="2845861" y="3226632"/>
          <a:ext cx="5383738" cy="48814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onstantia" pitchFamily="18" charset="0"/>
            </a:rPr>
            <a:t>прием документов от кандидатов</a:t>
          </a:r>
          <a:endParaRPr lang="ru-RU" sz="1600" kern="1200" dirty="0">
            <a:latin typeface="Constantia" pitchFamily="18" charset="0"/>
          </a:endParaRPr>
        </a:p>
      </dsp:txBody>
      <dsp:txXfrm>
        <a:off x="2845861" y="3287650"/>
        <a:ext cx="5200683" cy="366110"/>
      </dsp:txXfrm>
    </dsp:sp>
    <dsp:sp modelId="{F945ECAF-3FB5-417B-839F-CAD4294A9C17}">
      <dsp:nvSpPr>
        <dsp:cNvPr id="0" name=""/>
        <dsp:cNvSpPr/>
      </dsp:nvSpPr>
      <dsp:spPr>
        <a:xfrm>
          <a:off x="0" y="3215991"/>
          <a:ext cx="2794607" cy="6271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Constantia" pitchFamily="18" charset="0"/>
            </a:rPr>
            <a:t> </a:t>
          </a:r>
          <a:r>
            <a:rPr lang="ru-RU" sz="1800" kern="1200" dirty="0" smtClean="0">
              <a:latin typeface="Constantia" pitchFamily="18" charset="0"/>
            </a:rPr>
            <a:t>прием документов </a:t>
          </a:r>
          <a:endParaRPr lang="ru-RU" sz="2300" kern="1200" dirty="0"/>
        </a:p>
      </dsp:txBody>
      <dsp:txXfrm>
        <a:off x="30614" y="3246605"/>
        <a:ext cx="2733379" cy="565900"/>
      </dsp:txXfrm>
    </dsp:sp>
    <dsp:sp modelId="{5137F7A0-EB7F-4B4F-B83B-CBDA08000E71}">
      <dsp:nvSpPr>
        <dsp:cNvPr id="0" name=""/>
        <dsp:cNvSpPr/>
      </dsp:nvSpPr>
      <dsp:spPr>
        <a:xfrm>
          <a:off x="2812581" y="3869461"/>
          <a:ext cx="5417018" cy="105441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>
              <a:latin typeface="Constantia" pitchFamily="18" charset="0"/>
            </a:rPr>
            <a:t>определение методов оценки кандидатов, которые будут использоваться при проведении конкурса, и разработка заданий по каждому методу</a:t>
          </a:r>
          <a:endParaRPr lang="ru-RU" sz="1600" kern="1200"/>
        </a:p>
      </dsp:txBody>
      <dsp:txXfrm>
        <a:off x="2812581" y="4001263"/>
        <a:ext cx="5021612" cy="790813"/>
      </dsp:txXfrm>
    </dsp:sp>
    <dsp:sp modelId="{B3588C5E-34FC-4348-A6F3-ADFA6EFF19BE}">
      <dsp:nvSpPr>
        <dsp:cNvPr id="0" name=""/>
        <dsp:cNvSpPr/>
      </dsp:nvSpPr>
      <dsp:spPr>
        <a:xfrm>
          <a:off x="0" y="4032824"/>
          <a:ext cx="2778740" cy="6991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onstantia" pitchFamily="18" charset="0"/>
            </a:rPr>
            <a:t>определение методов оценки профессиональных и личностных качеств</a:t>
          </a:r>
          <a:endParaRPr lang="ru-RU" sz="1600" kern="1200" dirty="0">
            <a:latin typeface="Constantia" pitchFamily="18" charset="0"/>
          </a:endParaRPr>
        </a:p>
      </dsp:txBody>
      <dsp:txXfrm>
        <a:off x="34130" y="4066954"/>
        <a:ext cx="2710480" cy="6309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4B2681-8064-4D17-B25E-C5C8CD6AFDFC}">
      <dsp:nvSpPr>
        <dsp:cNvPr id="0" name=""/>
        <dsp:cNvSpPr/>
      </dsp:nvSpPr>
      <dsp:spPr>
        <a:xfrm rot="5400000">
          <a:off x="-203042" y="243722"/>
          <a:ext cx="1353617" cy="9475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1</a:t>
          </a:r>
          <a:endParaRPr lang="ru-RU" sz="3200" kern="1200" dirty="0"/>
        </a:p>
      </dsp:txBody>
      <dsp:txXfrm rot="-5400000">
        <a:off x="1" y="514445"/>
        <a:ext cx="947532" cy="406085"/>
      </dsp:txXfrm>
    </dsp:sp>
    <dsp:sp modelId="{67B50952-7DF4-468C-8B88-838675A6C213}">
      <dsp:nvSpPr>
        <dsp:cNvPr id="0" name=""/>
        <dsp:cNvSpPr/>
      </dsp:nvSpPr>
      <dsp:spPr>
        <a:xfrm rot="5400000">
          <a:off x="4111339" y="-3160196"/>
          <a:ext cx="954453" cy="7282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Constantia" pitchFamily="18" charset="0"/>
            </a:rPr>
            <a:t>тестирование кандидатов на знание Конституции Российской Федерации, основ законодательства Российской Федерации о гражданской службе, о противодействии коррупции, основ документооборота и информационно-коммуникационных технологий</a:t>
          </a:r>
          <a:endParaRPr lang="ru-RU" sz="1400" kern="1200" dirty="0">
            <a:latin typeface="Constantia" pitchFamily="18" charset="0"/>
          </a:endParaRPr>
        </a:p>
      </dsp:txBody>
      <dsp:txXfrm rot="-5400000">
        <a:off x="947533" y="50203"/>
        <a:ext cx="7235474" cy="861267"/>
      </dsp:txXfrm>
    </dsp:sp>
    <dsp:sp modelId="{29668191-0F24-4D68-80BF-7E92269AC89C}">
      <dsp:nvSpPr>
        <dsp:cNvPr id="0" name=""/>
        <dsp:cNvSpPr/>
      </dsp:nvSpPr>
      <dsp:spPr>
        <a:xfrm rot="5400000">
          <a:off x="-203042" y="1402143"/>
          <a:ext cx="1353617" cy="9475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2</a:t>
          </a:r>
          <a:endParaRPr lang="ru-RU" sz="3200" kern="1200" dirty="0"/>
        </a:p>
      </dsp:txBody>
      <dsp:txXfrm rot="-5400000">
        <a:off x="1" y="1672866"/>
        <a:ext cx="947532" cy="406085"/>
      </dsp:txXfrm>
    </dsp:sp>
    <dsp:sp modelId="{BF86C836-7C24-479C-87E3-667991B1C577}">
      <dsp:nvSpPr>
        <dsp:cNvPr id="0" name=""/>
        <dsp:cNvSpPr/>
      </dsp:nvSpPr>
      <dsp:spPr>
        <a:xfrm rot="5400000">
          <a:off x="4148640" y="-2002006"/>
          <a:ext cx="879851" cy="7282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onstantia" pitchFamily="18" charset="0"/>
            </a:rPr>
            <a:t>иные оценочные мероприятия кандидатов с использованием отобранных методов оценки (при принятии соответствующего решения конкурсной комиссией)</a:t>
          </a:r>
          <a:endParaRPr lang="ru-RU" sz="1600" kern="1200" dirty="0">
            <a:latin typeface="Constantia" pitchFamily="18" charset="0"/>
          </a:endParaRPr>
        </a:p>
      </dsp:txBody>
      <dsp:txXfrm rot="-5400000">
        <a:off x="947533" y="1242052"/>
        <a:ext cx="7239116" cy="793949"/>
      </dsp:txXfrm>
    </dsp:sp>
    <dsp:sp modelId="{586893FB-7955-4586-89CB-0B81A4B99B5E}">
      <dsp:nvSpPr>
        <dsp:cNvPr id="0" name=""/>
        <dsp:cNvSpPr/>
      </dsp:nvSpPr>
      <dsp:spPr>
        <a:xfrm rot="5400000">
          <a:off x="-203042" y="2560564"/>
          <a:ext cx="1353617" cy="9475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3</a:t>
          </a:r>
          <a:endParaRPr lang="ru-RU" sz="3200" kern="1200" dirty="0"/>
        </a:p>
      </dsp:txBody>
      <dsp:txXfrm rot="-5400000">
        <a:off x="1" y="2831287"/>
        <a:ext cx="947532" cy="406085"/>
      </dsp:txXfrm>
    </dsp:sp>
    <dsp:sp modelId="{3B260FE2-7374-4663-95C9-DBD985004B56}">
      <dsp:nvSpPr>
        <dsp:cNvPr id="0" name=""/>
        <dsp:cNvSpPr/>
      </dsp:nvSpPr>
      <dsp:spPr>
        <a:xfrm rot="5400000">
          <a:off x="4148640" y="-843585"/>
          <a:ext cx="879851" cy="7282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Constantia" pitchFamily="18" charset="0"/>
            </a:rPr>
            <a:t>индивидуальное собеседование с кандидатами</a:t>
          </a:r>
          <a:endParaRPr lang="ru-RU" sz="1800" kern="1200" dirty="0">
            <a:latin typeface="Constantia" pitchFamily="18" charset="0"/>
          </a:endParaRPr>
        </a:p>
      </dsp:txBody>
      <dsp:txXfrm rot="-5400000">
        <a:off x="947533" y="2400473"/>
        <a:ext cx="7239116" cy="793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8437E8FC7DA67961E4C5BE02D2AC6AC012FCD382E7111A07142E03F0E3D0ABD9D550E4E33FCF8CG7fE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8437E8FC7DA67961E4C5BE02D2AC6AC012FCD382E7111A07142E03F0E3D0ABD9D550E4E33FCF8CG7fEK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8437E8FC7DA67961E4C5BE02D2AC6AC012FCD382E7111A07142E03F0E3D0ABD9D550E4E33FCF8CG7fEK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8437E8FC7DA67961E4C5BE02D2AC6AC012FCD382E7111A07142E03F0E3D0ABD9D550E4E33FCF8CG7fEK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8437E8FC7DA67961E4C5BE02D2AC6AC012FCD382E7111A07142E03F0E3D0ABD9D550E4E33FCF8CG7fEK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43852" cy="3714776"/>
          </a:xfrm>
        </p:spPr>
        <p:txBody>
          <a:bodyPr anchor="t">
            <a:noAutofit/>
          </a:bodyPr>
          <a:lstStyle/>
          <a:p>
            <a:pPr algn="ctr"/>
            <a:r>
              <a:rPr lang="ru-RU" sz="4400" dirty="0" smtClean="0">
                <a:latin typeface="Constantia" pitchFamily="18" charset="0"/>
              </a:rPr>
              <a:t>Занятие № 1</a:t>
            </a:r>
            <a:r>
              <a:rPr lang="ru-RU" sz="4000" dirty="0" smtClean="0">
                <a:latin typeface="Constantia" pitchFamily="18" charset="0"/>
              </a:rPr>
              <a:t/>
            </a:r>
            <a:br>
              <a:rPr lang="ru-RU" sz="4000" dirty="0" smtClean="0">
                <a:latin typeface="Constantia" pitchFamily="18" charset="0"/>
              </a:rPr>
            </a:br>
            <a:r>
              <a:rPr lang="ru-RU" sz="4400" dirty="0" smtClean="0">
                <a:latin typeface="Constantia" pitchFamily="18" charset="0"/>
              </a:rPr>
              <a:t/>
            </a:r>
            <a:br>
              <a:rPr lang="ru-RU" sz="4400" dirty="0" smtClean="0">
                <a:latin typeface="Constantia" pitchFamily="18" charset="0"/>
              </a:rPr>
            </a:br>
            <a:r>
              <a:rPr lang="ru-RU" sz="3600" dirty="0" smtClean="0">
                <a:latin typeface="Constantia" pitchFamily="18" charset="0"/>
              </a:rPr>
              <a:t>Организация отбора кадров на замещение вакантных должностей гражданской службы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714884"/>
            <a:ext cx="7772400" cy="417876"/>
          </a:xfrm>
        </p:spPr>
        <p:txBody>
          <a:bodyPr anchor="b">
            <a:normAutofit fontScale="92500" lnSpcReduction="20000"/>
          </a:bodyPr>
          <a:lstStyle/>
          <a:p>
            <a:r>
              <a:rPr lang="ru-RU" dirty="0" err="1" smtClean="0">
                <a:latin typeface="Constantia" pitchFamily="18" charset="0"/>
              </a:rPr>
              <a:t>Ронжина</a:t>
            </a:r>
            <a:r>
              <a:rPr lang="ru-RU" dirty="0" smtClean="0">
                <a:latin typeface="Constantia" pitchFamily="18" charset="0"/>
              </a:rPr>
              <a:t> М.В.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785794"/>
          <a:ext cx="822960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Constantia" pitchFamily="18" charset="0"/>
              </a:rPr>
              <a:t>1 этап</a:t>
            </a:r>
            <a:endParaRPr lang="ru-RU" sz="36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Образец служебной записки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500174"/>
            <a:ext cx="3697888" cy="4662506"/>
          </a:xfrm>
          <a:ln>
            <a:solidFill>
              <a:schemeClr val="tx1"/>
            </a:solidFill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Constantia" pitchFamily="18" charset="0"/>
              </a:rPr>
              <a:t>Образец служебной записки при принятии решения о проведении  конкурса</a:t>
            </a:r>
            <a:endParaRPr lang="ru-RU" sz="28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307183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наименование вакантной должности гражданской службы;</a:t>
            </a:r>
          </a:p>
          <a:p>
            <a:pPr algn="just"/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требования, предъявляемые к претенденту на замещение этой должности </a:t>
            </a:r>
            <a:r>
              <a:rPr lang="ru-RU" sz="17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(требования к уровню профессионального образования, стажу гражданской службы (государственной службы иных видов) или стажу (опыту) работы по специальности, направлению подготовки, профессиональным знаниям и навыкам, необходимым для исполнения должностных обязанностей);</a:t>
            </a:r>
            <a:endParaRPr lang="ru-RU" sz="1800" i="1" dirty="0" smtClean="0">
              <a:solidFill>
                <a:schemeClr val="tx1">
                  <a:lumMod val="95000"/>
                  <a:lumOff val="5000"/>
                </a:schemeClr>
              </a:solidFill>
              <a:latin typeface="Constantia" pitchFamily="18" charset="0"/>
            </a:endParaRPr>
          </a:p>
          <a:p>
            <a:pPr algn="just"/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условия прохождения гражданской службы;</a:t>
            </a:r>
          </a:p>
          <a:p>
            <a:pPr algn="just"/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место и время приема документов, подлежащих представлению;</a:t>
            </a:r>
          </a:p>
          <a:p>
            <a:pPr algn="just"/>
            <a:r>
              <a:rPr lang="ru-RU" sz="1800" dirty="0" smtClean="0">
                <a:latin typeface="Constantia" pitchFamily="18" charset="0"/>
              </a:rPr>
              <a:t>срок, до истечения которого принимаются указанные документы </a:t>
            </a:r>
            <a:r>
              <a:rPr lang="ru-RU" sz="1800" dirty="0" smtClean="0">
                <a:solidFill>
                  <a:srgbClr val="FF0000"/>
                </a:solidFill>
                <a:latin typeface="Constantia" pitchFamily="18" charset="0"/>
              </a:rPr>
              <a:t>***</a:t>
            </a:r>
            <a:r>
              <a:rPr lang="ru-RU" sz="1800" dirty="0" smtClean="0">
                <a:latin typeface="Constantia" pitchFamily="18" charset="0"/>
              </a:rPr>
              <a:t>;</a:t>
            </a:r>
          </a:p>
          <a:p>
            <a:pPr algn="just"/>
            <a:r>
              <a:rPr lang="ru-RU" sz="1800" dirty="0" smtClean="0">
                <a:latin typeface="Constantia" pitchFamily="18" charset="0"/>
              </a:rPr>
              <a:t>предполагаемая дата проведения конкурса;</a:t>
            </a:r>
          </a:p>
          <a:p>
            <a:pPr algn="just"/>
            <a:r>
              <a:rPr lang="ru-RU" sz="1800" dirty="0" smtClean="0">
                <a:latin typeface="Constantia" pitchFamily="18" charset="0"/>
              </a:rPr>
              <a:t>место и порядок его проведения;</a:t>
            </a:r>
          </a:p>
          <a:p>
            <a:pPr algn="just"/>
            <a:r>
              <a:rPr lang="ru-RU" sz="1800" dirty="0" smtClean="0">
                <a:latin typeface="Constantia" pitchFamily="18" charset="0"/>
              </a:rPr>
              <a:t>перечень методов оценки, которые будут применяться по каждой вакантной должности гражданской службы при проведении конкурса;</a:t>
            </a:r>
          </a:p>
          <a:p>
            <a:pPr algn="just"/>
            <a:r>
              <a:rPr lang="ru-RU" sz="1800" dirty="0" smtClean="0">
                <a:latin typeface="Constantia" pitchFamily="18" charset="0"/>
              </a:rPr>
              <a:t>другие информационные материалы.</a:t>
            </a:r>
            <a:endParaRPr lang="ru-RU" sz="2000" dirty="0" smtClean="0">
              <a:latin typeface="Constantia" pitchFamily="18" charset="0"/>
            </a:endParaRPr>
          </a:p>
          <a:p>
            <a:pPr algn="just"/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Constantia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Constantia" pitchFamily="18" charset="0"/>
              </a:rPr>
              <a:t>В объявлении о приеме документов для участия в конкурсе должна содержаться следующая информация:</a:t>
            </a:r>
            <a:endParaRPr lang="ru-RU" sz="240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6248" y="5143512"/>
            <a:ext cx="428628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FF0000"/>
                </a:solidFill>
                <a:latin typeface="Constantia" pitchFamily="18" charset="0"/>
              </a:rPr>
              <a:t>*** документы представляются в государственный орган в течение </a:t>
            </a:r>
            <a:r>
              <a:rPr lang="ru-RU" dirty="0" smtClean="0">
                <a:solidFill>
                  <a:srgbClr val="FF0000"/>
                </a:solidFill>
                <a:latin typeface="Constantia" pitchFamily="18" charset="0"/>
              </a:rPr>
              <a:t>21</a:t>
            </a:r>
            <a:r>
              <a:rPr lang="ru-RU" sz="1400" dirty="0" smtClean="0">
                <a:solidFill>
                  <a:srgbClr val="FF0000"/>
                </a:solidFill>
                <a:latin typeface="Constantia" pitchFamily="18" charset="0"/>
              </a:rPr>
              <a:t> дня со дня размещения объявления об их приеме на официальном сайте государственного органа в информационно-телекоммуникационной сети «Интернет»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76564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личное заявление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;</a:t>
            </a:r>
          </a:p>
          <a:p>
            <a:pPr algn="just"/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собственноручно заполненную и подписанную </a:t>
            </a:r>
            <a:r>
              <a:rPr lang="ru-RU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анкету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, форма </a:t>
            </a:r>
            <a:r>
              <a:rPr lang="ru-RU" sz="1200" dirty="0" smtClean="0">
                <a:latin typeface="Constantia" pitchFamily="18" charset="0"/>
              </a:rPr>
              <a:t>которой утверждается Правительством Российской Федерации, с приложением фотографии;</a:t>
            </a:r>
            <a:endPara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Constantia" pitchFamily="18" charset="0"/>
              <a:hlinkClick r:id="rId2"/>
            </a:endParaRPr>
          </a:p>
          <a:p>
            <a:pPr algn="just"/>
            <a:r>
              <a:rPr lang="ru-RU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копию паспорта 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или заменяющего его документа (соответствующий документ предъявляется лично по прибытии на конкурс);</a:t>
            </a:r>
          </a:p>
          <a:p>
            <a:pPr algn="just"/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документы, подтверждающие необходимое профессиональное образование, квалификацию и стаж работы, заверенные нотариально или кадровой службой по месту работы (службы):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копию трудовой книжки 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(за исключением случаев, когда служебная (трудовая) деятельность осуществляется впервые), заверенную нотариально или кадровой службой по месту работы (службы), или иные документы, подтверждающие трудовую (служебную) деятельность гражданина;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копии документов об образовании и о квалификации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, а также по желанию гражданина копии документов, подтверждающих повышение или присвоение квалификации по результатам дополнительного профессионального образования, документов о присвоении ученой степени, ученого звания;</a:t>
            </a:r>
          </a:p>
          <a:p>
            <a:pPr algn="just"/>
            <a:r>
              <a:rPr lang="ru-RU" sz="1200" b="1" dirty="0" smtClean="0">
                <a:latin typeface="Constantia" pitchFamily="18" charset="0"/>
              </a:rPr>
              <a:t>документ об отсутствии у гражданина заболевания</a:t>
            </a:r>
            <a:r>
              <a:rPr lang="ru-RU" sz="1200" dirty="0" smtClean="0">
                <a:latin typeface="Constantia" pitchFamily="18" charset="0"/>
              </a:rPr>
              <a:t>, препятствующего поступлению на гражданскую службу или ее прохождению </a:t>
            </a:r>
            <a:r>
              <a:rPr lang="ru-RU" sz="1200" i="1" dirty="0" smtClean="0">
                <a:latin typeface="Constantia" pitchFamily="18" charset="0"/>
              </a:rPr>
              <a:t>(заключение, выданное медицинским учреждением, имеющим лицензию на осуществление медицинской деятельности, включая работы (услуги) при осуществлении амбулаторно-поликлинической медицинской помощи по специальностям «психиатрия» и «психиатрия-наркология» - по форме 001-ГС/у);</a:t>
            </a:r>
          </a:p>
          <a:p>
            <a:pPr algn="just"/>
            <a:r>
              <a:rPr lang="ru-RU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иные документы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, предусмотренные Федеральным законом от 27 июля 2004 г. N 79-ФЗ "О государственной гражданской службе Российской Федерации", другими федеральными законами, указами Президента Российской Федерации и постановлениями Правительства Российской Федерации.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Constantia" pitchFamily="18" charset="0"/>
              </a:rPr>
              <a:t>Гражданин Российской Федерации, изъявивший желание участвовать в конкурсе, представляет в государственный орган: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1428760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личное заявление;</a:t>
            </a:r>
          </a:p>
          <a:p>
            <a:pPr algn="just"/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tantia" pitchFamily="18" charset="0"/>
              </a:rPr>
              <a:t>собственноручно заполненную, подписанную и заверенную кадровой службой государственного органа, в котором гражданский служащий замещает должность гражданской службы, анкету с приложением фотографии.</a:t>
            </a:r>
            <a:endPara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onstantia" pitchFamily="18" charset="0"/>
              <a:hlinkClick r:id="rId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2969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br>
              <a:rPr lang="ru-RU" sz="27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7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Constantia" pitchFamily="18" charset="0"/>
              </a:rPr>
              <a:t>Гражданский служащий, изъявивший желание участвовать в конкурсе в ином государственном органе, представляет в государственный орган:</a:t>
            </a:r>
            <a:br>
              <a:rPr lang="ru-RU" sz="27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571472" y="4071942"/>
            <a:ext cx="8229600" cy="1428760"/>
          </a:xfrm>
          <a:prstGeom prst="rect">
            <a:avLst/>
          </a:prstGeom>
        </p:spPr>
        <p:txBody>
          <a:bodyPr vert="horz" rtlCol="0" anchor="ctr">
            <a:normAutofit fontScale="2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  <a:t/>
            </a:r>
            <a:b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</a:b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  <a:t/>
            </a:r>
            <a:b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</a:br>
            <a: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  <a:t> </a:t>
            </a:r>
            <a:b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</a:br>
            <a: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  <a:t/>
            </a:r>
            <a:b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</a:br>
            <a:r>
              <a:rPr lang="ru-RU" sz="96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 Гражданский служащий, изъявивший желание участвовать в конкурсе в государственном органе, в котором он замещает должность гражданской службы, подает заявление.</a:t>
            </a:r>
            <a:endParaRPr lang="ru-RU" sz="8000" b="1" dirty="0" smtClean="0"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onstantia" pitchFamily="18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  <a:t/>
            </a:r>
            <a:b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00594"/>
          </a:xfrm>
        </p:spPr>
        <p:txBody>
          <a:bodyPr>
            <a:noAutofit/>
          </a:bodyPr>
          <a:lstStyle/>
          <a:p>
            <a:pPr lvl="0" algn="just"/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проверку достоверности сведений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, представленных гражданином при поступлении на гражданскую службу или гражданским служащим (проверка достоверности сведений, представленных гражданским служащим, осуществляется только в случае его участия в конкурсе на замещение вакантной должности гражданской службы, относящейся к высшей группе должностей гражданской службы);</a:t>
            </a:r>
          </a:p>
          <a:p>
            <a:pPr lvl="0" algn="just"/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с согласия гражданина (гражданского служащего) </a:t>
            </a: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проведение процедуры оформления его допуска к сведениям, составляющим государственную и иную охраняемую законом тайну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, если исполнение должностных обязанностей по должности гражданской службы, на замещение которой претендует гражданин (гражданский служащий), связано с использованием таких сведений;</a:t>
            </a:r>
          </a:p>
          <a:p>
            <a:pPr lvl="0" algn="just"/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проверку соответствия квалификационным требованиям 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(уровень образования, стаж гражданской службы (государственной службы иных видов) или стаж (опыт) работы гражданина (гражданского служащего) по специальности, направлению подготовки);</a:t>
            </a:r>
          </a:p>
          <a:p>
            <a:pPr lvl="0" algn="just"/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распределение заявок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, представленных претендентами, по вакантным должностям гражданской службы и по методам оценки;</a:t>
            </a:r>
          </a:p>
          <a:p>
            <a:pPr lvl="0" algn="just"/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формирование списка участников конкурса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;</a:t>
            </a:r>
          </a:p>
          <a:p>
            <a:pPr lvl="0" algn="just"/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организационно-техническое обеспечение 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проведения конкурса (определение помещений, которые будут задействованы при проведении конкурса, выделение компьютерных и иных средств, требуемых при реализации методов оценки кандидатов) и т.д.</a:t>
            </a:r>
          </a:p>
          <a:p>
            <a:pPr algn="just"/>
            <a:endPara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onstantia" pitchFamily="18" charset="0"/>
              <a:hlinkClick r:id="rId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3100" dirty="0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  <a:t>Кадровое подразделение государственного органа осуществляет: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3429024"/>
          </a:xfrm>
        </p:spPr>
        <p:txBody>
          <a:bodyPr>
            <a:noAutofit/>
          </a:bodyPr>
          <a:lstStyle/>
          <a:p>
            <a:pPr lvl="0" algn="just"/>
            <a:r>
              <a:rPr lang="ru-RU" sz="1200" dirty="0" smtClean="0">
                <a:latin typeface="Constantia" pitchFamily="18" charset="0"/>
              </a:rPr>
              <a:t>тестирование;</a:t>
            </a:r>
          </a:p>
          <a:p>
            <a:pPr lvl="0" algn="just"/>
            <a:r>
              <a:rPr lang="ru-RU" sz="1200" dirty="0" smtClean="0">
                <a:latin typeface="Constantia" pitchFamily="18" charset="0"/>
              </a:rPr>
              <a:t>психологическое тестирование;</a:t>
            </a:r>
          </a:p>
          <a:p>
            <a:pPr lvl="0" algn="just"/>
            <a:r>
              <a:rPr lang="ru-RU" sz="1200" dirty="0" smtClean="0">
                <a:latin typeface="Constantia" pitchFamily="18" charset="0"/>
              </a:rPr>
              <a:t>анкетирование;</a:t>
            </a:r>
          </a:p>
          <a:p>
            <a:pPr lvl="0" algn="just"/>
            <a:r>
              <a:rPr lang="ru-RU" sz="1200" dirty="0" smtClean="0">
                <a:latin typeface="Constantia" pitchFamily="18" charset="0"/>
              </a:rPr>
              <a:t>проведение групповых дискуссий;</a:t>
            </a:r>
          </a:p>
          <a:p>
            <a:pPr lvl="0" algn="just"/>
            <a:r>
              <a:rPr lang="ru-RU" sz="1200" dirty="0" smtClean="0">
                <a:latin typeface="Constantia" pitchFamily="18" charset="0"/>
              </a:rPr>
              <a:t>«360 градусов» (сбор информации о проявляемых кандидатом (гражданским служащим) профессиональных качествах, получаемой от некоторого числа лиц, заинтересованных в его работе, и обратная связь по ней);</a:t>
            </a:r>
          </a:p>
          <a:p>
            <a:pPr lvl="0" algn="just"/>
            <a:r>
              <a:rPr lang="ru-RU" sz="1200" dirty="0" smtClean="0">
                <a:latin typeface="Constantia" pitchFamily="18" charset="0"/>
              </a:rPr>
              <a:t>решение кейсов;</a:t>
            </a:r>
          </a:p>
          <a:p>
            <a:pPr lvl="0" algn="just"/>
            <a:r>
              <a:rPr lang="ru-RU" sz="1200" dirty="0" smtClean="0">
                <a:latin typeface="Constantia" pitchFamily="18" charset="0"/>
              </a:rPr>
              <a:t>написание реферата;</a:t>
            </a:r>
          </a:p>
          <a:p>
            <a:pPr lvl="0" algn="just"/>
            <a:r>
              <a:rPr lang="ru-RU" sz="1200" dirty="0" smtClean="0">
                <a:latin typeface="Constantia" pitchFamily="18" charset="0"/>
              </a:rPr>
              <a:t>написание эссе (краткого письменного очерка по проблемам государственного управления, гражданской службы, обеспечения реализации полномочий исполнительных органов государственной власти);</a:t>
            </a:r>
          </a:p>
          <a:p>
            <a:pPr lvl="0" algn="just"/>
            <a:r>
              <a:rPr lang="ru-RU" sz="1200" dirty="0" smtClean="0">
                <a:latin typeface="Constantia" pitchFamily="18" charset="0"/>
              </a:rPr>
              <a:t>проведение интервью;</a:t>
            </a:r>
          </a:p>
          <a:p>
            <a:pPr lvl="0" algn="just"/>
            <a:r>
              <a:rPr lang="ru-RU" sz="1200" dirty="0" smtClean="0">
                <a:latin typeface="Constantia" pitchFamily="18" charset="0"/>
              </a:rPr>
              <a:t>экспертное заключение (краткий анализ представленного проекта закона, иного нормативного правового акта, бизнес-плана или иного документа);</a:t>
            </a:r>
          </a:p>
          <a:p>
            <a:pPr lvl="0" algn="just"/>
            <a:r>
              <a:rPr lang="ru-RU" sz="1200" dirty="0" smtClean="0">
                <a:latin typeface="Constantia" pitchFamily="18" charset="0"/>
              </a:rPr>
              <a:t>индивидуальное собеседование и другие не противоречащие федеральным законам и нормативным правовым актам Российской Федерации методы оценки.</a:t>
            </a:r>
          </a:p>
          <a:p>
            <a:pPr algn="just"/>
            <a:endParaRPr lang="ru-RU" sz="1100" dirty="0" smtClean="0">
              <a:solidFill>
                <a:schemeClr val="tx1">
                  <a:lumMod val="95000"/>
                  <a:lumOff val="5000"/>
                </a:schemeClr>
              </a:solidFill>
              <a:latin typeface="Constantia" pitchFamily="18" charset="0"/>
              <a:hlinkClick r:id="rId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2700" dirty="0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  <a:t>Для оценки профессиональных и личностных качеств кандидатов могут применяться следующие методы: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57356" y="4786322"/>
            <a:ext cx="68580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solidFill>
                  <a:srgbClr val="FF0000"/>
                </a:solidFill>
                <a:latin typeface="Constantia" pitchFamily="18" charset="0"/>
              </a:rPr>
              <a:t>***</a:t>
            </a:r>
            <a:r>
              <a:rPr lang="ru-RU" dirty="0" smtClean="0"/>
              <a:t> </a:t>
            </a:r>
            <a:r>
              <a:rPr lang="ru-RU" sz="1200" dirty="0" smtClean="0">
                <a:solidFill>
                  <a:srgbClr val="FF0000"/>
                </a:solidFill>
                <a:latin typeface="Constantia" pitchFamily="18" charset="0"/>
              </a:rPr>
              <a:t>Выбор оптимального метода (методов) оценки кандидата осуществляется кадровым подразделением по согласованию с руководителем структурного подразделения, в котором замещается вакантная должность гражданской службы. </a:t>
            </a:r>
          </a:p>
          <a:p>
            <a:pPr algn="just"/>
            <a:endParaRPr lang="ru-RU" sz="1200" dirty="0" smtClean="0">
              <a:solidFill>
                <a:srgbClr val="FF0000"/>
              </a:solidFill>
              <a:latin typeface="Constantia" pitchFamily="18" charset="0"/>
            </a:endParaRPr>
          </a:p>
          <a:p>
            <a:pPr algn="just"/>
            <a:r>
              <a:rPr lang="ru-RU" sz="1200" dirty="0" smtClean="0">
                <a:solidFill>
                  <a:srgbClr val="FF0000"/>
                </a:solidFill>
                <a:latin typeface="Constantia" pitchFamily="18" charset="0"/>
              </a:rPr>
              <a:t>*** Отобранные методы распределяются по вакантным должностям гражданской службы с учетом квалификационных требований к должностям гражданской службы в соответствии с должностными регламентами по данным должностям.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3929090"/>
          </a:xfrm>
        </p:spPr>
        <p:txBody>
          <a:bodyPr>
            <a:noAutofit/>
          </a:bodyPr>
          <a:lstStyle/>
          <a:p>
            <a:pPr lvl="0" algn="just"/>
            <a:r>
              <a:rPr lang="ru-RU" sz="2000" dirty="0" smtClean="0">
                <a:latin typeface="Constantia" pitchFamily="18" charset="0"/>
              </a:rPr>
              <a:t>проводит предварительную оценку соответствия кандидатов установленным квалификационным требованиям к должности гражданской службы, на замещение которой и (или) по формированию кадрового резерва на замещение которой проводится конкурс;</a:t>
            </a:r>
          </a:p>
          <a:p>
            <a:pPr lvl="0" algn="just"/>
            <a:r>
              <a:rPr lang="ru-RU" sz="2000" dirty="0" smtClean="0">
                <a:latin typeface="Constantia" pitchFamily="18" charset="0"/>
              </a:rPr>
              <a:t>на основании информации об участниках конкурса, представленной кадровым подразделением, принимает решение о допуске к участию во втором этапе конкурса граждан (гражданских служащих) либо о мотивированном отказе; </a:t>
            </a:r>
          </a:p>
          <a:p>
            <a:pPr lvl="0" algn="just"/>
            <a:r>
              <a:rPr lang="ru-RU" sz="2000" dirty="0" smtClean="0">
                <a:latin typeface="Constantia" pitchFamily="18" charset="0"/>
              </a:rPr>
              <a:t>определяет очередность применения методов оценки кандидатов, утверждает подготовленные задания и критерии оценки результатов.</a:t>
            </a:r>
          </a:p>
          <a:p>
            <a:pPr lvl="0"/>
            <a:endParaRPr lang="ru-RU" sz="1200" dirty="0" smtClean="0"/>
          </a:p>
          <a:p>
            <a:pPr algn="just"/>
            <a:endPara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Constantia" pitchFamily="18" charset="0"/>
              <a:hlinkClick r:id="rId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3100" dirty="0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  <a:t>На первом заседании конкурсная комиссия:</a:t>
            </a:r>
            <a:r>
              <a:rPr lang="ru-RU" sz="49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4900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71670" y="5500702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1200" dirty="0" smtClean="0">
                <a:solidFill>
                  <a:srgbClr val="FF0000"/>
                </a:solidFill>
                <a:latin typeface="Constantia" pitchFamily="18" charset="0"/>
              </a:rPr>
              <a:t>*** </a:t>
            </a:r>
            <a:r>
              <a:rPr lang="ru-RU" dirty="0" smtClean="0">
                <a:solidFill>
                  <a:srgbClr val="FF0000"/>
                </a:solidFill>
                <a:latin typeface="Constantia" pitchFamily="18" charset="0"/>
              </a:rPr>
              <a:t>Решение конкурсной комиссии оформляется протоколом</a:t>
            </a:r>
          </a:p>
          <a:p>
            <a:pPr algn="just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357718"/>
          </a:xfrm>
        </p:spPr>
        <p:txBody>
          <a:bodyPr>
            <a:noAutofit/>
          </a:bodyPr>
          <a:lstStyle/>
          <a:p>
            <a:pPr lvl="0"/>
            <a:endParaRPr lang="ru-RU" sz="1200" dirty="0" smtClean="0"/>
          </a:p>
          <a:p>
            <a:pPr lvl="0" algn="just"/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несвоевременное представление документов, представление их не в полном объеме или с нарушением правил оформления без уважительной причины;</a:t>
            </a:r>
          </a:p>
          <a:p>
            <a:pPr lvl="0" algn="just"/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Constantia" pitchFamily="18" charset="0"/>
              </a:rPr>
              <a:t>несоответствие квалификационным требованиям к должности гражданской службы (уровень образования, стаж гражданской службы (государственной службы иных видов) или стаж (опыт) работы гражданина (гражданского служащего) по специальности, направлению подготовки);</a:t>
            </a:r>
          </a:p>
          <a:p>
            <a:pPr lvl="0" algn="just"/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  <a:t>установление обстоятельств, препятствующих в соответствии с действующим законодательством о гражданской службе поступлению гражданина на гражданскую службу.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Основания для отказа в допуске </a:t>
            </a:r>
            <a:br>
              <a:rPr lang="ru-RU" sz="3200" dirty="0" smtClean="0"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ко второму этапу конкурса: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857784"/>
          </a:xfrm>
        </p:spPr>
        <p:txBody>
          <a:bodyPr>
            <a:noAutofit/>
          </a:bodyPr>
          <a:lstStyle/>
          <a:p>
            <a:pPr lvl="0" algn="just"/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Признание его недееспособным или ограниченно дееспособным решением суда, вступившим в законную силу;</a:t>
            </a:r>
          </a:p>
          <a:p>
            <a:pPr lvl="0" algn="just"/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осуждение его к наказанию, исключающему возможность исполнения должностных обязанностей по должности государственной службы (гражданской службы), по приговору суда, вступившему в законную силу, а также в случае наличия не снятой или не погашенной в установленном федеральным законом порядке судимости;</a:t>
            </a:r>
          </a:p>
          <a:p>
            <a:pPr lvl="0" algn="just"/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отказ от прохождения процедуры оформления допуска к сведениям, составляющим государственную и иную охраняемую федеральным законом тайну, если исполнение должностных обязанностей по должности гражданской службы, на замещение которой претендует гражданин, или по замещаемой гражданским служащим должности гражданской службы связано с использованием таких сведений;</a:t>
            </a:r>
          </a:p>
          <a:p>
            <a:pPr lvl="0" algn="just"/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наличие заболевания, препятствующего поступлению на гражданскую службу или ее прохождению и подтвержденного заключением медицинской организации;</a:t>
            </a:r>
          </a:p>
          <a:p>
            <a:pPr lvl="0" algn="just"/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близкого родства или свойства (родители, супруги, дети, братья, сестры, а также братья, сестры, родители, дети супругов и супруги детей) с гражданским служащим, если замещение должности гражданской службы связано с непосредственной подчиненностью или подконтрольностью одного из них другому;</a:t>
            </a:r>
          </a:p>
          <a:p>
            <a:pPr lvl="0" algn="just"/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выход из гражданства Российской Федерации или приобретение гражданства другого государства;</a:t>
            </a:r>
          </a:p>
          <a:p>
            <a:pPr lvl="0" algn="just"/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наличие гражданства другого государства (других государств), если иное не предусмотрено международным договором Российской Федерации;</a:t>
            </a:r>
          </a:p>
          <a:p>
            <a:pPr lvl="0" algn="just"/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представление подложных документов или заведомо ложных сведений при поступлении на гражданскую службу;</a:t>
            </a:r>
          </a:p>
          <a:p>
            <a:pPr lvl="0" algn="just"/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непредставление установленных настоящим Законом сведений или представление заведомо ложных сведений о доходах, об имуществе и обязательствах имущественного характера при поступлении на гражданскую службу;</a:t>
            </a:r>
          </a:p>
          <a:p>
            <a:pPr lvl="0" algn="just"/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признание его не прошедшим военную службу по призыву, не имея на то законных оснований, в соответствии с заключением призывной комиссии (за исключением граждан, прошедших военную службу по контракту).</a:t>
            </a:r>
          </a:p>
          <a:p>
            <a:pPr lvl="0"/>
            <a:endParaRPr lang="ru-RU" sz="12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92869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Constantia" pitchFamily="18" charset="0"/>
              </a:rPr>
              <a:t> Обстоятельства, препятствующие поступлению гражданина на гражданскую службу: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3541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Нормативные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правовые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акты,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регламентирующие порядок поступления граждан на государственную гражданскую службу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57224" y="1846555"/>
            <a:ext cx="7572428" cy="3225519"/>
          </a:xfrm>
        </p:spPr>
        <p:txBody>
          <a:bodyPr>
            <a:normAutofit fontScale="62500" lnSpcReduction="20000"/>
          </a:bodyPr>
          <a:lstStyle/>
          <a:p>
            <a:pPr marL="109728" indent="0" algn="ctr">
              <a:buNone/>
            </a:pPr>
            <a:r>
              <a:rPr lang="ru-RU" sz="2900" b="1" dirty="0">
                <a:latin typeface="Constantia" pitchFamily="18" charset="0"/>
              </a:rPr>
              <a:t>Федеральные </a:t>
            </a:r>
            <a:r>
              <a:rPr lang="ru-RU" sz="2900" b="1" dirty="0" smtClean="0">
                <a:latin typeface="Constantia" pitchFamily="18" charset="0"/>
              </a:rPr>
              <a:t>законы  и указы Президента Российской Федерации</a:t>
            </a:r>
          </a:p>
          <a:p>
            <a:pPr algn="ctr"/>
            <a:endParaRPr lang="ru-RU" b="1" dirty="0">
              <a:latin typeface="Constantia" pitchFamily="18" charset="0"/>
            </a:endParaRPr>
          </a:p>
          <a:p>
            <a:pPr lvl="0" algn="just"/>
            <a:r>
              <a:rPr lang="ru-RU" sz="2900" dirty="0" smtClean="0">
                <a:latin typeface="Constantia" pitchFamily="18" charset="0"/>
              </a:rPr>
              <a:t>Федеральный </a:t>
            </a:r>
            <a:r>
              <a:rPr lang="ru-RU" sz="2900" dirty="0">
                <a:latin typeface="Constantia" pitchFamily="18" charset="0"/>
              </a:rPr>
              <a:t>закон от 27.07.2004 № 79-ФЗ «О государственной гражданской службе Российской Федерации</a:t>
            </a:r>
            <a:r>
              <a:rPr lang="ru-RU" sz="2900" dirty="0" smtClean="0">
                <a:latin typeface="Constantia" pitchFamily="18" charset="0"/>
              </a:rPr>
              <a:t>»;</a:t>
            </a:r>
          </a:p>
          <a:p>
            <a:pPr algn="just"/>
            <a:r>
              <a:rPr lang="ru-RU" sz="2900" dirty="0" smtClean="0">
                <a:latin typeface="Constantia" pitchFamily="18" charset="0"/>
              </a:rPr>
              <a:t>Указ </a:t>
            </a:r>
            <a:r>
              <a:rPr lang="ru-RU" sz="2900" dirty="0">
                <a:latin typeface="Constantia" pitchFamily="18" charset="0"/>
              </a:rPr>
              <a:t>Президента Российской Федерации </a:t>
            </a:r>
            <a:r>
              <a:rPr lang="ru-RU" sz="2900" dirty="0" smtClean="0">
                <a:latin typeface="Constantia" pitchFamily="18" charset="0"/>
              </a:rPr>
              <a:t>01.02.2005 № 112                          «О конкурсе на замещение вакантной должности государственной гражданской службы Российской Федерации»</a:t>
            </a:r>
            <a:endParaRPr lang="ru-RU" sz="2900" b="1" dirty="0">
              <a:latin typeface="Constantia" pitchFamily="18" charset="0"/>
            </a:endParaRPr>
          </a:p>
          <a:p>
            <a:pPr marL="109728" indent="0" algn="ctr">
              <a:buNone/>
            </a:pPr>
            <a:r>
              <a:rPr lang="ru-RU" sz="3200" dirty="0" smtClean="0">
                <a:latin typeface="Constantia" pitchFamily="18" charset="0"/>
              </a:rPr>
              <a:t> </a:t>
            </a:r>
          </a:p>
          <a:p>
            <a:pPr marL="109728" indent="0" algn="ctr">
              <a:buNone/>
            </a:pPr>
            <a:r>
              <a:rPr lang="ru-RU" sz="3200" b="1" dirty="0" smtClean="0">
                <a:latin typeface="Constantia" pitchFamily="18" charset="0"/>
              </a:rPr>
              <a:t>Законы Мурманской области</a:t>
            </a:r>
          </a:p>
          <a:p>
            <a:pPr marL="109728" indent="0" algn="ctr">
              <a:buNone/>
            </a:pPr>
            <a:endParaRPr lang="ru-RU" sz="800" b="1" dirty="0" smtClean="0">
              <a:latin typeface="Constantia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2800" dirty="0" smtClean="0">
                <a:latin typeface="Constantia" pitchFamily="18" charset="0"/>
              </a:rPr>
              <a:t>Закон Мурманской области от 13.10.2005 № 660-01-ЗМО                            «О государственной гражданской службе Мурманской области»</a:t>
            </a:r>
            <a:endParaRPr lang="ru-RU" sz="2800" b="1" dirty="0" smtClean="0">
              <a:latin typeface="Constantia" pitchFamily="18" charset="0"/>
            </a:endParaRPr>
          </a:p>
          <a:p>
            <a:pPr algn="ctr"/>
            <a:endParaRPr lang="ru-RU" dirty="0" smtClean="0">
              <a:latin typeface="Constant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488" y="5143513"/>
            <a:ext cx="55721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solidFill>
                  <a:srgbClr val="C00000"/>
                </a:solidFill>
                <a:latin typeface="Constantia" pitchFamily="18" charset="0"/>
              </a:rPr>
              <a:t> В соответствии с Указом Президента Российской Федерации от 01.02.2005 № 112 методика проведения конкурса утверждается правовым актом государственного органа.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370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63" y="1357313"/>
          <a:ext cx="8229600" cy="3714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5300" dirty="0" smtClean="0">
                <a:latin typeface="Constantia" pitchFamily="18" charset="0"/>
              </a:rPr>
              <a:t>2</a:t>
            </a:r>
            <a:r>
              <a:rPr lang="ru-RU" sz="3100" dirty="0" smtClean="0">
                <a:latin typeface="Constantia" pitchFamily="18" charset="0"/>
              </a:rPr>
              <a:t> ЭТАП</a:t>
            </a:r>
            <a:r>
              <a:rPr lang="ru-RU" sz="4900" dirty="0" smtClean="0"/>
              <a:t/>
            </a:r>
            <a:br>
              <a:rPr lang="ru-RU" sz="4900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28794" y="4786322"/>
            <a:ext cx="69294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solidFill>
                  <a:srgbClr val="FF0000"/>
                </a:solidFill>
                <a:latin typeface="Constantia" pitchFamily="18" charset="0"/>
              </a:rPr>
              <a:t>*** Конкурсная комиссия оценивает кандидатов на основании представленных ими документов с учетом результатов проведения оценки, а также по итогам индивидуального собеседования. Мнение руководителя структурного подразделения, в котором замещается вакантная должность гражданской службы, учитывается  при вынесении решения конкурсной комиссией.</a:t>
            </a:r>
          </a:p>
          <a:p>
            <a:pPr algn="just"/>
            <a:endParaRPr lang="ru-RU" sz="1200" dirty="0" smtClean="0">
              <a:solidFill>
                <a:srgbClr val="FF0000"/>
              </a:solidFill>
              <a:latin typeface="Constantia" pitchFamily="18" charset="0"/>
            </a:endParaRPr>
          </a:p>
          <a:p>
            <a:pPr algn="just"/>
            <a:r>
              <a:rPr lang="ru-RU" sz="1200" dirty="0" smtClean="0">
                <a:solidFill>
                  <a:srgbClr val="FF0000"/>
                </a:solidFill>
                <a:latin typeface="Constantia" pitchFamily="18" charset="0"/>
              </a:rPr>
              <a:t>*** Решение конкурсной комиссии оформляется протоколом.</a:t>
            </a:r>
          </a:p>
          <a:p>
            <a:pPr algn="just"/>
            <a:r>
              <a:rPr lang="ru-RU" sz="1200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endParaRPr lang="ru-RU" sz="1200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latin typeface="Constantia" pitchFamily="18" charset="0"/>
              </a:rPr>
              <a:t>Издание соответствующего приказа государственного органа: о назначении на вакантную должность гражданской службы, либо о включении в кадровый резерв государственного органа.</a:t>
            </a:r>
          </a:p>
          <a:p>
            <a:pPr algn="just"/>
            <a:r>
              <a:rPr lang="ru-RU" dirty="0" smtClean="0">
                <a:latin typeface="Constantia" pitchFamily="18" charset="0"/>
              </a:rPr>
              <a:t>Кадровое подразделение в 7-дневный срок со дня завершения конкурса: 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Constantia" pitchFamily="18" charset="0"/>
              </a:rPr>
              <a:t>сообщает кандидатам, участвовавшим в конкурсе, о его результатах в письменной форме;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Constantia" pitchFamily="18" charset="0"/>
              </a:rPr>
              <a:t>размещает информацию о результатах конкурса на официальных сайтах.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Constantia" pitchFamily="18" charset="0"/>
              </a:rPr>
              <a:t>Оформление результатов конкурса</a:t>
            </a:r>
            <a:endParaRPr lang="ru-RU" sz="36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58204" cy="92869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Constantia" pitchFamily="18" charset="0"/>
                <a:cs typeface="Times New Roman" pitchFamily="18" charset="0"/>
              </a:rPr>
              <a:t>Образец приказа о включении </a:t>
            </a:r>
            <a:br>
              <a:rPr lang="ru-RU" sz="2800" dirty="0" smtClean="0">
                <a:latin typeface="Constantia" pitchFamily="18" charset="0"/>
                <a:cs typeface="Times New Roman" pitchFamily="18" charset="0"/>
              </a:rPr>
            </a:br>
            <a:r>
              <a:rPr lang="ru-RU" sz="2800" dirty="0" smtClean="0">
                <a:latin typeface="Constantia" pitchFamily="18" charset="0"/>
                <a:cs typeface="Times New Roman" pitchFamily="18" charset="0"/>
              </a:rPr>
              <a:t>в кадровый резерв по результатам конкурса</a:t>
            </a:r>
            <a:endParaRPr lang="ru-RU" sz="2800" dirty="0">
              <a:latin typeface="Constantia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Образец приказа о включении в кадровый резерв по результатам конкурса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305548"/>
            <a:ext cx="4143404" cy="5409600"/>
          </a:xfr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58204" cy="92869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Constantia" pitchFamily="18" charset="0"/>
                <a:cs typeface="Times New Roman" pitchFamily="18" charset="0"/>
              </a:rPr>
              <a:t>Образец приказа о приеме на государственную гражданскую службу гражданина, состоящего в  кадровом резерве/по результатам конкурса на замещение вакантной должности</a:t>
            </a:r>
            <a:endParaRPr lang="ru-RU" sz="2000" dirty="0"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0694" y="5143512"/>
            <a:ext cx="35004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FF0000"/>
                </a:solidFill>
                <a:latin typeface="Constantia" pitchFamily="18" charset="0"/>
              </a:rPr>
              <a:t>*** При приеме на государственную гражданскую службу Мурманской области по результатам конкурса в основании указывается:  «протокол конкурсной комиссии государственного органа от 00.00.0000 № 00»</a:t>
            </a:r>
            <a:endParaRPr lang="ru-RU" sz="1400" dirty="0">
              <a:solidFill>
                <a:srgbClr val="FF0000"/>
              </a:solidFill>
              <a:latin typeface="Constantia" pitchFamily="18" charset="0"/>
            </a:endParaRPr>
          </a:p>
        </p:txBody>
      </p:sp>
      <p:pic>
        <p:nvPicPr>
          <p:cNvPr id="10" name="Содержимое 9" descr="Образец приказа о приеме из резерва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214422"/>
            <a:ext cx="3929090" cy="5458580"/>
          </a:xfr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4392488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latin typeface="Constantia" pitchFamily="18" charset="0"/>
              </a:rPr>
              <a:t>СПАСИБО </a:t>
            </a:r>
            <a:br>
              <a:rPr lang="ru-RU" sz="7200" dirty="0" smtClean="0">
                <a:latin typeface="Constantia" pitchFamily="18" charset="0"/>
              </a:rPr>
            </a:br>
            <a:r>
              <a:rPr lang="ru-RU" sz="7200" dirty="0" smtClean="0">
                <a:latin typeface="Constantia" pitchFamily="18" charset="0"/>
              </a:rPr>
              <a:t>ЗА ВНИМАНИЕ!</a:t>
            </a:r>
            <a:endParaRPr lang="ru-RU" sz="72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7158" y="928670"/>
            <a:ext cx="8348969" cy="4143404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ru-RU" sz="3200" b="1" dirty="0" smtClean="0">
                <a:latin typeface="Constantia" pitchFamily="18" charset="0"/>
              </a:rPr>
              <a:t>Поступление гражданина на гражданскую службу для замещения должности гражданской службы или замещение гражданским служащим другой должности гражданской службы осуществляется </a:t>
            </a:r>
            <a:r>
              <a:rPr lang="ru-RU" sz="3200" b="1" u="sng" dirty="0" smtClean="0">
                <a:solidFill>
                  <a:srgbClr val="C00000"/>
                </a:solidFill>
                <a:latin typeface="Constantia" pitchFamily="18" charset="0"/>
              </a:rPr>
              <a:t>по результатам конкурса</a:t>
            </a:r>
            <a:r>
              <a:rPr lang="ru-RU" sz="3200" b="1" dirty="0" smtClean="0">
                <a:solidFill>
                  <a:srgbClr val="C00000"/>
                </a:solidFill>
                <a:latin typeface="Constantia" pitchFamily="18" charset="0"/>
              </a:rPr>
              <a:t>.</a:t>
            </a:r>
          </a:p>
          <a:p>
            <a:pPr marL="109728" indent="0" algn="ctr">
              <a:buNone/>
            </a:pPr>
            <a:endParaRPr lang="ru-RU" sz="1050" dirty="0" smtClean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0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85720" y="1000108"/>
            <a:ext cx="8348969" cy="2071702"/>
          </a:xfrm>
        </p:spPr>
        <p:txBody>
          <a:bodyPr>
            <a:noAutofit/>
          </a:bodyPr>
          <a:lstStyle/>
          <a:p>
            <a:pPr algn="just">
              <a:buSzPct val="74000"/>
              <a:buFont typeface="Wingdings" pitchFamily="2" charset="2"/>
              <a:buChar char="Ø"/>
            </a:pPr>
            <a:r>
              <a:rPr lang="ru-RU" sz="1800" dirty="0" smtClean="0">
                <a:latin typeface="Constantia" pitchFamily="18" charset="0"/>
              </a:rPr>
              <a:t>при назначении на замещаемые на определенный срок полномочий должности гражданской службы категорий «руководители» и «помощники (советники)»;</a:t>
            </a:r>
          </a:p>
          <a:p>
            <a:pPr algn="just">
              <a:buSzPct val="74000"/>
              <a:buFont typeface="Wingdings" pitchFamily="2" charset="2"/>
              <a:buChar char="Ø"/>
            </a:pPr>
            <a:r>
              <a:rPr lang="ru-RU" sz="1800" dirty="0" smtClean="0">
                <a:latin typeface="Constantia" pitchFamily="18" charset="0"/>
              </a:rPr>
              <a:t>при заключении срочного служебного контракта;</a:t>
            </a:r>
          </a:p>
          <a:p>
            <a:pPr algn="just">
              <a:buSzPct val="74000"/>
              <a:buFont typeface="Wingdings" pitchFamily="2" charset="2"/>
              <a:buChar char="Ø"/>
            </a:pPr>
            <a:r>
              <a:rPr lang="ru-RU" sz="1800" dirty="0" smtClean="0">
                <a:latin typeface="Constantia" pitchFamily="18" charset="0"/>
              </a:rPr>
              <a:t>при назначении на должность гражданской службы гражданского служащего (гражданина), включенного в кадровый резерв на гражданской службе.</a:t>
            </a:r>
          </a:p>
          <a:p>
            <a:endParaRPr lang="ru-RU" sz="1800" dirty="0" smtClean="0">
              <a:latin typeface="Constantia" pitchFamily="18" charset="0"/>
            </a:endParaRPr>
          </a:p>
          <a:p>
            <a:pPr marL="109728" indent="0" algn="ctr">
              <a:buNone/>
            </a:pPr>
            <a:endParaRPr lang="ru-RU" sz="1800" b="1" dirty="0" smtClean="0"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Constantia" pitchFamily="18" charset="0"/>
              </a:rPr>
              <a:t>Конкурс не проводится: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3143248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Constantia" pitchFamily="18" charset="0"/>
              </a:rPr>
              <a:t>Конкурс может не проводиться: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428596" y="3929066"/>
            <a:ext cx="8348969" cy="157163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  <a:p>
            <a:pPr marL="109728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3714752"/>
            <a:ext cx="81439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dirty="0" smtClean="0">
                <a:latin typeface="Constantia" pitchFamily="18" charset="0"/>
              </a:rPr>
              <a:t>   при назначении на отдельные должности гражданской службы, исполнение должностных обязанностей по которым связано с использованием сведений, составляющих государственную тайну, по перечню должностей, утверждаемому нормативным актом государственного органа;</a:t>
            </a:r>
          </a:p>
          <a:p>
            <a:pPr algn="just"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prstClr val="black"/>
                </a:solidFill>
                <a:latin typeface="Constantia" pitchFamily="18" charset="0"/>
              </a:rPr>
              <a:t>   при назначении на должности гражданской службы, относящиеся к группе младших должностей гражданской службы по решению представителя нанимателя.</a:t>
            </a:r>
            <a:endParaRPr lang="ru-RU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0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571900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Constantia" pitchFamily="18" charset="0"/>
              </a:rPr>
              <a:t>рекомендуется по аналогии с процедурой проведения конкурса, проводить тестирование кандидатов на соответствие базовым квалификационным требованиям, а также применять иные методы оценки.</a:t>
            </a:r>
            <a:endParaRPr lang="ru-RU" sz="3200" b="1" dirty="0">
              <a:solidFill>
                <a:schemeClr val="bg2">
                  <a:lumMod val="25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57163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Constantia" pitchFamily="18" charset="0"/>
              </a:rPr>
              <a:t>При назначении кандидатов на должности без проведения конкурса:</a:t>
            </a:r>
            <a:endParaRPr lang="ru-RU" sz="36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85720" y="642918"/>
            <a:ext cx="8348969" cy="535785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  <a:latin typeface="Constantia" pitchFamily="18" charset="0"/>
              </a:rPr>
              <a:t>КОНКУРС  ПРОВОДИТСЯ: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5786" y="3214686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8186" y="3367086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00034" y="3286124"/>
            <a:ext cx="33575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onstantia" pitchFamily="18" charset="0"/>
              </a:rPr>
              <a:t>на замещение вакантной должности гражданской службы</a:t>
            </a:r>
            <a:endParaRPr lang="ru-RU" sz="2800" b="1" dirty="0">
              <a:latin typeface="Constant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0628" y="3286124"/>
            <a:ext cx="33575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onstantia" pitchFamily="18" charset="0"/>
              </a:rPr>
              <a:t>на включение в кадровый резерв для замещения должности гражданской службы</a:t>
            </a:r>
            <a:endParaRPr lang="ru-RU" sz="2800" b="1" dirty="0">
              <a:latin typeface="Constantia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 rot="3011470">
            <a:off x="2886364" y="1049211"/>
            <a:ext cx="143286" cy="2643392"/>
          </a:xfrm>
          <a:prstGeom prst="downArrow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18675512">
            <a:off x="6028678" y="1105212"/>
            <a:ext cx="134104" cy="2510206"/>
          </a:xfrm>
          <a:prstGeom prst="downArrow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0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7158" y="500042"/>
            <a:ext cx="8348969" cy="5214974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Constantia" pitchFamily="18" charset="0"/>
              </a:rPr>
              <a:t>Задачи проведения конкурса:</a:t>
            </a:r>
          </a:p>
          <a:p>
            <a:pPr marL="109728" indent="0" algn="just">
              <a:buFont typeface="Wingdings" pitchFamily="2" charset="2"/>
              <a:buChar char="q"/>
            </a:pPr>
            <a:r>
              <a:rPr lang="ru-RU" sz="3200" b="1" dirty="0" smtClean="0">
                <a:latin typeface="Constantia" pitchFamily="18" charset="0"/>
              </a:rPr>
              <a:t> </a:t>
            </a:r>
            <a:r>
              <a:rPr lang="ru-RU" sz="2400" dirty="0" smtClean="0">
                <a:latin typeface="Constantia" pitchFamily="18" charset="0"/>
              </a:rPr>
              <a:t>обеспечение конституционного права граждан Российской Федерации на равный доступ к гражданской службе;</a:t>
            </a:r>
          </a:p>
          <a:p>
            <a:pPr marL="109728" indent="0" algn="just">
              <a:buFont typeface="Wingdings" pitchFamily="2" charset="2"/>
              <a:buChar char="q"/>
            </a:pPr>
            <a:r>
              <a:rPr lang="ru-RU" sz="2400" dirty="0" smtClean="0">
                <a:latin typeface="Constantia" pitchFamily="18" charset="0"/>
              </a:rPr>
              <a:t> обеспечение права государственных гражданских служащих государственных органов на должностной рост на конкурсной основе;</a:t>
            </a:r>
          </a:p>
          <a:p>
            <a:pPr marL="109728" indent="0" algn="just">
              <a:buFont typeface="Wingdings" pitchFamily="2" charset="2"/>
              <a:buChar char="q"/>
            </a:pPr>
            <a:r>
              <a:rPr lang="ru-RU" sz="2400" dirty="0" smtClean="0">
                <a:latin typeface="Constantia" pitchFamily="18" charset="0"/>
              </a:rPr>
              <a:t> формирование кадрового резерва государственного органа для замещения вакантных должностей гражданской службы;</a:t>
            </a:r>
          </a:p>
          <a:p>
            <a:pPr marL="109728" indent="0" algn="just">
              <a:buFont typeface="Wingdings" pitchFamily="2" charset="2"/>
              <a:buChar char="q"/>
            </a:pPr>
            <a:r>
              <a:rPr lang="ru-RU" sz="2400" dirty="0" smtClean="0">
                <a:latin typeface="Constantia" pitchFamily="18" charset="0"/>
              </a:rPr>
              <a:t> отбор и формирование на конкурсной основе кадрового состава государственного органа.</a:t>
            </a:r>
          </a:p>
          <a:p>
            <a:pPr marL="109728" indent="0" algn="just">
              <a:buNone/>
            </a:pPr>
            <a:endParaRPr lang="ru-RU" sz="3200" b="1" dirty="0" smtClean="0">
              <a:latin typeface="Constantia" pitchFamily="18" charset="0"/>
            </a:endParaRPr>
          </a:p>
          <a:p>
            <a:pPr marL="109728" indent="0" algn="ctr">
              <a:buFont typeface="Wingdings" pitchFamily="2" charset="2"/>
              <a:buChar char="q"/>
            </a:pPr>
            <a:endParaRPr lang="ru-RU" sz="3200" b="1" dirty="0" smtClean="0">
              <a:latin typeface="Constantia" pitchFamily="18" charset="0"/>
            </a:endParaRPr>
          </a:p>
          <a:p>
            <a:pPr marL="109728" indent="0" algn="ctr">
              <a:buNone/>
            </a:pPr>
            <a:endParaRPr lang="ru-RU" sz="900" dirty="0" smtClean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0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1"/>
          <p:cNvSpPr txBox="1">
            <a:spLocks/>
          </p:cNvSpPr>
          <p:nvPr/>
        </p:nvSpPr>
        <p:spPr>
          <a:xfrm>
            <a:off x="500034" y="4214818"/>
            <a:ext cx="8348969" cy="12858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  <a:p>
            <a:pPr marL="109728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714356"/>
            <a:ext cx="8286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Constantia" pitchFamily="18" charset="0"/>
              </a:rPr>
              <a:t>Этапы проведения конкурса</a:t>
            </a:r>
            <a:endParaRPr lang="ru-RU" sz="4000" b="1" i="1" dirty="0">
              <a:solidFill>
                <a:srgbClr val="C00000"/>
              </a:solidFill>
              <a:latin typeface="Constantia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500034" y="1397000"/>
          <a:ext cx="7858180" cy="3960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70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Constantia" pitchFamily="18" charset="0"/>
              </a:rPr>
              <a:t>Формирование конкурсной комиссии</a:t>
            </a:r>
            <a:endParaRPr lang="ru-RU" sz="3600" dirty="0">
              <a:latin typeface="Constant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3019242"/>
          </a:xfrm>
        </p:spPr>
        <p:txBody>
          <a:bodyPr/>
          <a:lstStyle/>
          <a:p>
            <a:pPr algn="just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nstantia" pitchFamily="18" charset="0"/>
              </a:rPr>
              <a:t>Конкурсная комиссии образуется в соответствии с требованиями пунктов 16 – 18 Указа Президента Российской Федерации от 01.02.20005 № 112 «О конкурсе на замещение вакантной должности государственной гражданской службы Российской Федерации»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Constant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0364" y="5214951"/>
            <a:ext cx="5715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  <a:latin typeface="Constantia" pitchFamily="18" charset="0"/>
              </a:rPr>
              <a:t>*** Состав конкурсной комиссии, сроки и порядок ее работы определяются правовым актом государственного органа.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2266</TotalTime>
  <Words>1878</Words>
  <Application>Microsoft Office PowerPoint</Application>
  <PresentationFormat>Экран (4:3)</PresentationFormat>
  <Paragraphs>142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Открытая</vt:lpstr>
      <vt:lpstr>Занятие № 1  Организация отбора кадров на замещение вакантных должностей гражданской службы</vt:lpstr>
      <vt:lpstr> Нормативные правовые акты, регламентирующие порядок поступления граждан на государственную гражданскую службу </vt:lpstr>
      <vt:lpstr>Презентация PowerPoint</vt:lpstr>
      <vt:lpstr>Презентация PowerPoint</vt:lpstr>
      <vt:lpstr>При назначении кандидатов на должности без проведения конкурса:</vt:lpstr>
      <vt:lpstr>Презентация PowerPoint</vt:lpstr>
      <vt:lpstr>Презентация PowerPoint</vt:lpstr>
      <vt:lpstr>Презентация PowerPoint</vt:lpstr>
      <vt:lpstr>Формирование конкурсной комиссии</vt:lpstr>
      <vt:lpstr>1 этап</vt:lpstr>
      <vt:lpstr>Образец служебной записки при принятии решения о проведении  конкурса</vt:lpstr>
      <vt:lpstr>В объявлении о приеме документов для участия в конкурсе должна содержаться следующая информация:</vt:lpstr>
      <vt:lpstr>  Гражданин Российской Федерации, изъявивший желание участвовать в конкурсе, представляет в государственный орган: </vt:lpstr>
      <vt:lpstr>     Гражданский служащий, изъявивший желание участвовать в конкурсе в ином государственном органе, представляет в государственный орган:  </vt:lpstr>
      <vt:lpstr>  Кадровое подразделение государственного органа осуществляет: </vt:lpstr>
      <vt:lpstr>  Для оценки профессиональных и личностных качеств кандидатов могут применяться следующие методы: </vt:lpstr>
      <vt:lpstr>  На первом заседании конкурсная комиссия: </vt:lpstr>
      <vt:lpstr>  Основания для отказа в допуске  ко второму этапу конкурса: </vt:lpstr>
      <vt:lpstr> Обстоятельства, препятствующие поступлению гражданина на гражданскую службу: </vt:lpstr>
      <vt:lpstr>  2 ЭТАП </vt:lpstr>
      <vt:lpstr>Оформление результатов конкурса</vt:lpstr>
      <vt:lpstr>Образец приказа о включении  в кадровый резерв по результатам конкурса</vt:lpstr>
      <vt:lpstr>Образец приказа о приеме на государственную гражданскую службу гражданина, состоящего в  кадровом резерве/по результатам конкурса на замещение вакантной должности</vt:lpstr>
      <vt:lpstr>СПАСИБО 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vvmedvedeva</dc:creator>
  <cp:lastModifiedBy>Митрошенко В.В.</cp:lastModifiedBy>
  <cp:revision>211</cp:revision>
  <dcterms:created xsi:type="dcterms:W3CDTF">2014-03-24T13:37:25Z</dcterms:created>
  <dcterms:modified xsi:type="dcterms:W3CDTF">2014-11-27T06:28:49Z</dcterms:modified>
</cp:coreProperties>
</file>